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496" r:id="rId3"/>
    <p:sldId id="525" r:id="rId4"/>
    <p:sldId id="527" r:id="rId5"/>
    <p:sldId id="529" r:id="rId6"/>
    <p:sldId id="530" r:id="rId7"/>
    <p:sldId id="534" r:id="rId8"/>
    <p:sldId id="537" r:id="rId9"/>
    <p:sldId id="538" r:id="rId10"/>
    <p:sldId id="539" r:id="rId11"/>
    <p:sldId id="540" r:id="rId12"/>
    <p:sldId id="541" r:id="rId13"/>
    <p:sldId id="542" r:id="rId14"/>
    <p:sldId id="543" r:id="rId15"/>
    <p:sldId id="544" r:id="rId16"/>
    <p:sldId id="545" r:id="rId17"/>
    <p:sldId id="546" r:id="rId18"/>
    <p:sldId id="547" r:id="rId19"/>
    <p:sldId id="577" r:id="rId20"/>
    <p:sldId id="578" r:id="rId21"/>
    <p:sldId id="579" r:id="rId22"/>
    <p:sldId id="580" r:id="rId23"/>
    <p:sldId id="581" r:id="rId24"/>
    <p:sldId id="582" r:id="rId25"/>
    <p:sldId id="584" r:id="rId26"/>
    <p:sldId id="585" r:id="rId27"/>
    <p:sldId id="586" r:id="rId28"/>
    <p:sldId id="587" r:id="rId29"/>
    <p:sldId id="589" r:id="rId30"/>
    <p:sldId id="558" r:id="rId31"/>
    <p:sldId id="559" r:id="rId32"/>
    <p:sldId id="560" r:id="rId33"/>
    <p:sldId id="561" r:id="rId34"/>
    <p:sldId id="562" r:id="rId35"/>
    <p:sldId id="563" r:id="rId36"/>
    <p:sldId id="564" r:id="rId37"/>
    <p:sldId id="565" r:id="rId38"/>
    <p:sldId id="566" r:id="rId39"/>
    <p:sldId id="567" r:id="rId40"/>
    <p:sldId id="568" r:id="rId41"/>
    <p:sldId id="535" r:id="rId42"/>
    <p:sldId id="572" r:id="rId43"/>
    <p:sldId id="573" r:id="rId44"/>
    <p:sldId id="574" r:id="rId45"/>
    <p:sldId id="575" r:id="rId46"/>
    <p:sldId id="536" r:id="rId47"/>
    <p:sldId id="531" r:id="rId48"/>
    <p:sldId id="532" r:id="rId49"/>
    <p:sldId id="372"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ie Van Aubel" initials="SVA" lastIdx="23" clrIdx="0">
    <p:extLst>
      <p:ext uri="{19B8F6BF-5375-455C-9EA6-DF929625EA0E}">
        <p15:presenceInfo xmlns:p15="http://schemas.microsoft.com/office/powerpoint/2012/main" userId="S-1-5-21-2531038133-771060057-1091542996-26241" providerId="AD"/>
      </p:ext>
    </p:extLst>
  </p:cmAuthor>
  <p:cmAuthor id="2" name="Microsoft Office-gebruiker" initials="MO" lastIdx="2" clrIdx="1">
    <p:extLst>
      <p:ext uri="{19B8F6BF-5375-455C-9EA6-DF929625EA0E}">
        <p15:presenceInfo xmlns:p15="http://schemas.microsoft.com/office/powerpoint/2012/main" userId="Microsoft Office-gebrui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A6E"/>
    <a:srgbClr val="F3F3F3"/>
    <a:srgbClr val="00796B"/>
    <a:srgbClr val="00695C"/>
    <a:srgbClr val="004D40"/>
    <a:srgbClr val="00897B"/>
    <a:srgbClr val="00968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2" autoAdjust="0"/>
    <p:restoredTop sz="94660"/>
  </p:normalViewPr>
  <p:slideViewPr>
    <p:cSldViewPr snapToGrid="0">
      <p:cViewPr varScale="1">
        <p:scale>
          <a:sx n="94" d="100"/>
          <a:sy n="94" d="100"/>
        </p:scale>
        <p:origin x="720" y="18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73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werkblad.xlsx"/></Relationships>
</file>

<file path=ppt/charts/_rels/chart2.xml.rels><?xml version="1.0" encoding="UTF-8" standalone="yes"?>
<Relationships xmlns="http://schemas.openxmlformats.org/package/2006/relationships"><Relationship Id="rId3" Type="http://schemas.openxmlformats.org/officeDocument/2006/relationships/oleObject" Target="Map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2016</c:v>
          </c:tx>
          <c:dLbls>
            <c:spPr>
              <a:noFill/>
              <a:ln>
                <a:noFill/>
              </a:ln>
              <a:effectLst/>
            </c:sp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Analyse_Verplaatsingswijze!$H$3:$H$10</c:f>
              <c:strCache>
                <c:ptCount val="8"/>
                <c:pt idx="0">
                  <c:v>Te voet</c:v>
                </c:pt>
                <c:pt idx="1">
                  <c:v>Fiets</c:v>
                </c:pt>
                <c:pt idx="2">
                  <c:v>Tram/bus/metro</c:v>
                </c:pt>
                <c:pt idx="3">
                  <c:v>Trein</c:v>
                </c:pt>
                <c:pt idx="4">
                  <c:v>Auto (als bestuurder)</c:v>
                </c:pt>
                <c:pt idx="5">
                  <c:v>Auto (als passagier)</c:v>
                </c:pt>
                <c:pt idx="6">
                  <c:v>Motor/bromfiets</c:v>
                </c:pt>
                <c:pt idx="7">
                  <c:v>Collectief vervoer</c:v>
                </c:pt>
              </c:strCache>
            </c:strRef>
          </c:cat>
          <c:val>
            <c:numRef>
              <c:f>Analyse_Verplaatsingswijze!$K$3:$K$10</c:f>
              <c:numCache>
                <c:formatCode>0.0%</c:formatCode>
                <c:ptCount val="8"/>
                <c:pt idx="0">
                  <c:v>1.9461563412260784E-4</c:v>
                </c:pt>
                <c:pt idx="1">
                  <c:v>6.0395718456049304E-2</c:v>
                </c:pt>
                <c:pt idx="2">
                  <c:v>3.1787220240025948E-3</c:v>
                </c:pt>
                <c:pt idx="3">
                  <c:v>3.243593902043464E-4</c:v>
                </c:pt>
                <c:pt idx="4">
                  <c:v>0.80752513785274083</c:v>
                </c:pt>
                <c:pt idx="5">
                  <c:v>2.2121310411936424E-2</c:v>
                </c:pt>
                <c:pt idx="6">
                  <c:v>9.2118066818034378E-3</c:v>
                </c:pt>
                <c:pt idx="7">
                  <c:v>9.7048329549140444E-2</c:v>
                </c:pt>
              </c:numCache>
            </c:numRef>
          </c:val>
          <c:extLst>
            <c:ext xmlns:c16="http://schemas.microsoft.com/office/drawing/2014/chart" uri="{C3380CC4-5D6E-409C-BE32-E72D297353CC}">
              <c16:uniqueId val="{00000000-B46A-4405-BB34-54448871742E}"/>
            </c:ext>
          </c:extLst>
        </c:ser>
        <c:dLbls>
          <c:dLblPos val="bestFit"/>
          <c:showLegendKey val="0"/>
          <c:showVal val="1"/>
          <c:showCatName val="0"/>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C3-47A4-A2E4-60D34BB1C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C3-47A4-A2E4-60D34BB1C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C3-47A4-A2E4-60D34BB1C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C3-47A4-A2E4-60D34BB1C44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8C3-47A4-A2E4-60D34BB1C44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nl-B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Blad1!$C$3:$C$6</c:f>
              <c:strCache>
                <c:ptCount val="4"/>
                <c:pt idx="0">
                  <c:v>Personenwagens</c:v>
                </c:pt>
                <c:pt idx="1">
                  <c:v>Doorgaand vrachtverkeer</c:v>
                </c:pt>
                <c:pt idx="2">
                  <c:v>Havenvrachtverkeer</c:v>
                </c:pt>
                <c:pt idx="3">
                  <c:v>Regionaal vrachtverkeer</c:v>
                </c:pt>
              </c:strCache>
            </c:strRef>
          </c:cat>
          <c:val>
            <c:numRef>
              <c:f>Blad1!$D$3:$D$6</c:f>
              <c:numCache>
                <c:formatCode>0.0%</c:formatCode>
                <c:ptCount val="4"/>
                <c:pt idx="0">
                  <c:v>0.81200000000000006</c:v>
                </c:pt>
                <c:pt idx="1">
                  <c:v>0.107</c:v>
                </c:pt>
                <c:pt idx="2">
                  <c:v>0.04</c:v>
                </c:pt>
                <c:pt idx="3">
                  <c:v>4.1000000000000002E-2</c:v>
                </c:pt>
              </c:numCache>
            </c:numRef>
          </c:val>
          <c:extLst>
            <c:ext xmlns:c16="http://schemas.microsoft.com/office/drawing/2014/chart" uri="{C3380CC4-5D6E-409C-BE32-E72D297353CC}">
              <c16:uniqueId val="{0000000A-48C3-47A4-A2E4-60D34BB1C44E}"/>
            </c:ext>
          </c:extLst>
        </c:ser>
        <c:dLbls>
          <c:dLblPos val="bestFit"/>
          <c:showLegendKey val="0"/>
          <c:showVal val="1"/>
          <c:showCatName val="0"/>
          <c:showSerName val="0"/>
          <c:showPercent val="0"/>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legend>
    <c:plotVisOnly val="1"/>
    <c:dispBlanksAs val="gap"/>
    <c:showDLblsOverMax val="0"/>
  </c:chart>
  <c:spPr>
    <a:solidFill>
      <a:schemeClr val="bg1"/>
    </a:solidFill>
    <a:ln w="9525" cap="flat" cmpd="sng" algn="ctr">
      <a:noFill/>
      <a:round/>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2B21F34-CCB0-4D37-8ACD-7712FD6563C4}" type="datetimeFigureOut">
              <a:rPr lang="en-US"/>
              <a:pPr>
                <a:defRPr/>
              </a:pPr>
              <a:t>7/18/18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DA17AC7-76E9-4B4C-8AC4-ECE5E308525B}" type="slidenum">
              <a:rPr lang="en-US"/>
              <a:pPr>
                <a:defRPr/>
              </a:pPr>
              <a:t>‹nr.›</a:t>
            </a:fld>
            <a:endParaRPr lang="en-US"/>
          </a:p>
        </p:txBody>
      </p:sp>
    </p:spTree>
    <p:extLst>
      <p:ext uri="{BB962C8B-B14F-4D97-AF65-F5344CB8AC3E}">
        <p14:creationId xmlns:p14="http://schemas.microsoft.com/office/powerpoint/2010/main" val="962254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1D70023-8B69-445B-86ED-47F15C8BABCB}" type="datetimeFigureOut">
              <a:rPr lang="en-US"/>
              <a:pPr>
                <a:defRPr/>
              </a:pPr>
              <a:t>7/18/18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05D63C9-A965-43ED-AEF0-901F378E406B}" type="slidenum">
              <a:rPr lang="en-US"/>
              <a:pPr>
                <a:defRPr/>
              </a:pPr>
              <a:t>‹nr.›</a:t>
            </a:fld>
            <a:endParaRPr lang="en-US"/>
          </a:p>
        </p:txBody>
      </p:sp>
    </p:spTree>
    <p:extLst>
      <p:ext uri="{BB962C8B-B14F-4D97-AF65-F5344CB8AC3E}">
        <p14:creationId xmlns:p14="http://schemas.microsoft.com/office/powerpoint/2010/main" val="326622536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252404A-B052-437E-9ECA-DC90CFE825D7}" type="slidenum">
              <a:rPr lang="en-US" altLang="nl-BE"/>
              <a:pPr fontAlgn="base">
                <a:spcBef>
                  <a:spcPct val="0"/>
                </a:spcBef>
                <a:spcAft>
                  <a:spcPct val="0"/>
                </a:spcAft>
              </a:pPr>
              <a:t>1</a:t>
            </a:fld>
            <a:endParaRPr lang="en-US" altLang="nl-BE"/>
          </a:p>
        </p:txBody>
      </p:sp>
    </p:spTree>
    <p:extLst>
      <p:ext uri="{BB962C8B-B14F-4D97-AF65-F5344CB8AC3E}">
        <p14:creationId xmlns:p14="http://schemas.microsoft.com/office/powerpoint/2010/main" val="247624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the </a:t>
            </a:r>
            <a:r>
              <a:rPr lang="nl-BE" dirty="0" err="1"/>
              <a:t>translation</a:t>
            </a:r>
            <a:r>
              <a:rPr lang="nl-BE" dirty="0"/>
              <a:t> of EU Dir. 2002/59 – in </a:t>
            </a:r>
            <a:r>
              <a:rPr lang="nl-BE" dirty="0" err="1"/>
              <a:t>Belgian</a:t>
            </a:r>
            <a:r>
              <a:rPr lang="nl-BE" dirty="0"/>
              <a:t> </a:t>
            </a:r>
            <a:r>
              <a:rPr lang="nl-BE" dirty="0" err="1"/>
              <a:t>legislation</a:t>
            </a:r>
            <a:r>
              <a:rPr lang="nl-BE" dirty="0"/>
              <a:t> </a:t>
            </a:r>
          </a:p>
          <a:p>
            <a:r>
              <a:rPr lang="nl-BE" dirty="0"/>
              <a:t>The </a:t>
            </a:r>
            <a:r>
              <a:rPr lang="nl-BE" dirty="0" err="1"/>
              <a:t>Flemish</a:t>
            </a:r>
            <a:r>
              <a:rPr lang="nl-BE" dirty="0"/>
              <a:t> </a:t>
            </a:r>
            <a:r>
              <a:rPr lang="nl-BE" dirty="0" err="1"/>
              <a:t>autorities</a:t>
            </a:r>
            <a:r>
              <a:rPr lang="nl-BE" dirty="0"/>
              <a:t> are </a:t>
            </a:r>
            <a:r>
              <a:rPr lang="nl-BE" dirty="0" err="1"/>
              <a:t>apointed</a:t>
            </a:r>
            <a:r>
              <a:rPr lang="nl-BE" dirty="0"/>
              <a:t> as the NCA (</a:t>
            </a:r>
            <a:r>
              <a:rPr lang="nl-BE" b="1" dirty="0"/>
              <a:t>N</a:t>
            </a:r>
            <a:r>
              <a:rPr lang="nl-BE" dirty="0"/>
              <a:t>ational </a:t>
            </a:r>
            <a:r>
              <a:rPr lang="nl-BE" b="1" dirty="0"/>
              <a:t>C</a:t>
            </a:r>
            <a:r>
              <a:rPr lang="nl-BE" dirty="0"/>
              <a:t>ompetent </a:t>
            </a:r>
            <a:r>
              <a:rPr lang="nl-BE" b="1" dirty="0" err="1"/>
              <a:t>A</a:t>
            </a:r>
            <a:r>
              <a:rPr lang="nl-BE" dirty="0" err="1"/>
              <a:t>uthority</a:t>
            </a:r>
            <a:r>
              <a:rPr lang="nl-BE" dirty="0"/>
              <a:t>),</a:t>
            </a:r>
            <a:r>
              <a:rPr lang="nl-BE" baseline="0" dirty="0"/>
              <a:t> </a:t>
            </a:r>
            <a:r>
              <a:rPr lang="nl-BE" dirty="0"/>
              <a:t>the HMO is </a:t>
            </a:r>
            <a:r>
              <a:rPr lang="nl-BE" dirty="0" err="1"/>
              <a:t>apointed</a:t>
            </a:r>
            <a:r>
              <a:rPr lang="nl-BE" dirty="0"/>
              <a:t> as the </a:t>
            </a:r>
            <a:r>
              <a:rPr lang="nl-BE" b="1" dirty="0" err="1"/>
              <a:t>L</a:t>
            </a:r>
            <a:r>
              <a:rPr lang="nl-BE" dirty="0" err="1"/>
              <a:t>ocal</a:t>
            </a:r>
            <a:r>
              <a:rPr lang="nl-BE" dirty="0"/>
              <a:t> </a:t>
            </a:r>
            <a:r>
              <a:rPr lang="nl-BE" b="1" dirty="0"/>
              <a:t>C</a:t>
            </a:r>
            <a:r>
              <a:rPr lang="nl-BE" dirty="0"/>
              <a:t>ompetent </a:t>
            </a:r>
            <a:r>
              <a:rPr lang="nl-BE" b="1" dirty="0" err="1"/>
              <a:t>A</a:t>
            </a:r>
            <a:r>
              <a:rPr lang="nl-BE" dirty="0" err="1"/>
              <a:t>uthority</a:t>
            </a:r>
            <a:r>
              <a:rPr lang="nl-BE" dirty="0"/>
              <a:t> (LCA) in </a:t>
            </a:r>
            <a:r>
              <a:rPr lang="nl-BE" dirty="0" err="1"/>
              <a:t>Antwerp</a:t>
            </a:r>
            <a:r>
              <a:rPr lang="nl-BE" dirty="0"/>
              <a:t>.</a:t>
            </a:r>
          </a:p>
          <a:p>
            <a:endParaRPr lang="nl-BE" dirty="0"/>
          </a:p>
          <a:p>
            <a:r>
              <a:rPr lang="nl-BE" dirty="0" err="1"/>
              <a:t>This</a:t>
            </a:r>
            <a:r>
              <a:rPr lang="nl-BE" dirty="0"/>
              <a:t> Directive is made </a:t>
            </a:r>
            <a:r>
              <a:rPr lang="nl-BE" dirty="0" err="1"/>
              <a:t>to</a:t>
            </a:r>
            <a:r>
              <a:rPr lang="nl-BE" dirty="0"/>
              <a:t> </a:t>
            </a:r>
            <a:r>
              <a:rPr lang="nl-BE" dirty="0" err="1"/>
              <a:t>guarantee</a:t>
            </a:r>
            <a:r>
              <a:rPr lang="nl-BE" dirty="0"/>
              <a:t> </a:t>
            </a:r>
            <a:r>
              <a:rPr lang="nl-BE" dirty="0" err="1"/>
              <a:t>that</a:t>
            </a:r>
            <a:r>
              <a:rPr lang="nl-BE" dirty="0"/>
              <a:t> </a:t>
            </a:r>
            <a:r>
              <a:rPr lang="nl-BE" dirty="0" err="1"/>
              <a:t>for</a:t>
            </a:r>
            <a:r>
              <a:rPr lang="nl-BE" dirty="0"/>
              <a:t> </a:t>
            </a:r>
            <a:r>
              <a:rPr lang="nl-BE" dirty="0" err="1"/>
              <a:t>all</a:t>
            </a:r>
            <a:r>
              <a:rPr lang="nl-BE" dirty="0"/>
              <a:t> </a:t>
            </a:r>
            <a:r>
              <a:rPr lang="nl-BE" dirty="0" err="1"/>
              <a:t>vessels</a:t>
            </a:r>
            <a:r>
              <a:rPr lang="nl-BE" baseline="0" dirty="0"/>
              <a:t> in European waters, </a:t>
            </a:r>
            <a:r>
              <a:rPr lang="nl-BE" baseline="0" dirty="0" err="1"/>
              <a:t>its</a:t>
            </a:r>
            <a:r>
              <a:rPr lang="nl-BE" baseline="0" dirty="0"/>
              <a:t> exact </a:t>
            </a:r>
            <a:r>
              <a:rPr lang="nl-BE" baseline="0" dirty="0" err="1"/>
              <a:t>position</a:t>
            </a:r>
            <a:r>
              <a:rPr lang="nl-BE" baseline="0" dirty="0"/>
              <a:t> </a:t>
            </a:r>
            <a:r>
              <a:rPr lang="nl-BE" baseline="0" dirty="0" err="1"/>
              <a:t>and</a:t>
            </a:r>
            <a:r>
              <a:rPr lang="nl-BE" baseline="0" dirty="0"/>
              <a:t> </a:t>
            </a:r>
            <a:r>
              <a:rPr lang="nl-BE" baseline="0" dirty="0" err="1"/>
              <a:t>destination</a:t>
            </a:r>
            <a:r>
              <a:rPr lang="nl-BE" baseline="0" dirty="0"/>
              <a:t> is </a:t>
            </a:r>
            <a:r>
              <a:rPr lang="nl-BE" baseline="0" dirty="0" err="1"/>
              <a:t>known</a:t>
            </a:r>
            <a:r>
              <a:rPr lang="nl-BE" baseline="0" dirty="0"/>
              <a:t> </a:t>
            </a:r>
            <a:r>
              <a:rPr lang="nl-BE" baseline="0" dirty="0" err="1"/>
              <a:t>and</a:t>
            </a:r>
            <a:r>
              <a:rPr lang="nl-BE" baseline="0" dirty="0"/>
              <a:t> </a:t>
            </a:r>
            <a:r>
              <a:rPr lang="nl-BE" baseline="0" dirty="0" err="1"/>
              <a:t>also</a:t>
            </a:r>
            <a:r>
              <a:rPr lang="nl-BE" baseline="0" dirty="0"/>
              <a:t> the information on the </a:t>
            </a:r>
            <a:r>
              <a:rPr lang="nl-BE" baseline="0" dirty="0" err="1"/>
              <a:t>dangerous</a:t>
            </a:r>
            <a:r>
              <a:rPr lang="nl-BE" baseline="0" dirty="0"/>
              <a:t> </a:t>
            </a:r>
            <a:r>
              <a:rPr lang="nl-BE" baseline="0" dirty="0" err="1"/>
              <a:t>and</a:t>
            </a:r>
            <a:r>
              <a:rPr lang="nl-BE" baseline="0" dirty="0"/>
              <a:t> </a:t>
            </a:r>
            <a:r>
              <a:rPr lang="nl-BE" baseline="0" dirty="0" err="1"/>
              <a:t>polluting</a:t>
            </a:r>
            <a:r>
              <a:rPr lang="nl-BE" baseline="0" dirty="0"/>
              <a:t> </a:t>
            </a:r>
            <a:r>
              <a:rPr lang="nl-BE" baseline="0" dirty="0" err="1"/>
              <a:t>goods</a:t>
            </a:r>
            <a:r>
              <a:rPr lang="nl-BE" baseline="0" dirty="0"/>
              <a:t> on board. </a:t>
            </a:r>
          </a:p>
          <a:p>
            <a:r>
              <a:rPr lang="nl-BE" baseline="0" dirty="0"/>
              <a:t>The cargo information is </a:t>
            </a:r>
            <a:r>
              <a:rPr lang="nl-BE" baseline="0" dirty="0" err="1"/>
              <a:t>collected</a:t>
            </a:r>
            <a:r>
              <a:rPr lang="nl-BE" baseline="0" dirty="0"/>
              <a:t> in the port </a:t>
            </a:r>
            <a:r>
              <a:rPr lang="nl-BE" baseline="0" dirty="0" err="1"/>
              <a:t>by</a:t>
            </a:r>
            <a:r>
              <a:rPr lang="nl-BE" baseline="0" dirty="0"/>
              <a:t> the HMO in </a:t>
            </a:r>
            <a:r>
              <a:rPr lang="nl-BE" baseline="0" dirty="0" err="1"/>
              <a:t>its</a:t>
            </a:r>
            <a:r>
              <a:rPr lang="nl-BE" baseline="0" dirty="0"/>
              <a:t> </a:t>
            </a:r>
            <a:r>
              <a:rPr lang="nl-BE" baseline="0" dirty="0" err="1"/>
              <a:t>role</a:t>
            </a:r>
            <a:r>
              <a:rPr lang="nl-BE" baseline="0" dirty="0"/>
              <a:t> as LCA. </a:t>
            </a:r>
          </a:p>
          <a:p>
            <a:r>
              <a:rPr lang="nl-BE" baseline="0" dirty="0"/>
              <a:t>For </a:t>
            </a:r>
            <a:r>
              <a:rPr lang="nl-BE" baseline="0" dirty="0" err="1"/>
              <a:t>all</a:t>
            </a:r>
            <a:r>
              <a:rPr lang="nl-BE" baseline="0" dirty="0"/>
              <a:t> </a:t>
            </a:r>
            <a:r>
              <a:rPr lang="nl-BE" baseline="0" dirty="0" err="1"/>
              <a:t>vessels</a:t>
            </a:r>
            <a:r>
              <a:rPr lang="nl-BE" baseline="0" dirty="0"/>
              <a:t> </a:t>
            </a:r>
            <a:r>
              <a:rPr lang="nl-BE" baseline="0" dirty="0" err="1"/>
              <a:t>leaving</a:t>
            </a:r>
            <a:r>
              <a:rPr lang="nl-BE" baseline="0" dirty="0"/>
              <a:t> the port, the HMO </a:t>
            </a:r>
            <a:r>
              <a:rPr lang="nl-BE" baseline="0" dirty="0" err="1"/>
              <a:t>can</a:t>
            </a:r>
            <a:r>
              <a:rPr lang="nl-BE" baseline="0" dirty="0"/>
              <a:t> in case of </a:t>
            </a:r>
            <a:r>
              <a:rPr lang="nl-BE" baseline="0" dirty="0" err="1"/>
              <a:t>emergency</a:t>
            </a:r>
            <a:r>
              <a:rPr lang="nl-BE" baseline="0" dirty="0"/>
              <a:t>, </a:t>
            </a:r>
            <a:r>
              <a:rPr lang="nl-BE" baseline="0" dirty="0" err="1"/>
              <a:t>provide</a:t>
            </a:r>
            <a:r>
              <a:rPr lang="nl-BE" baseline="0" dirty="0"/>
              <a:t> </a:t>
            </a:r>
            <a:r>
              <a:rPr lang="nl-BE" baseline="0" dirty="0" err="1"/>
              <a:t>emergency</a:t>
            </a:r>
            <a:r>
              <a:rPr lang="nl-BE" baseline="0" dirty="0"/>
              <a:t> response </a:t>
            </a:r>
            <a:r>
              <a:rPr lang="nl-BE" baseline="0" dirty="0" err="1"/>
              <a:t>authorities</a:t>
            </a:r>
            <a:r>
              <a:rPr lang="nl-BE" baseline="0" dirty="0"/>
              <a:t> in </a:t>
            </a:r>
            <a:r>
              <a:rPr lang="nl-BE" baseline="0" dirty="0" err="1"/>
              <a:t>all</a:t>
            </a:r>
            <a:r>
              <a:rPr lang="nl-BE" baseline="0" dirty="0"/>
              <a:t> EU-Members </a:t>
            </a:r>
            <a:r>
              <a:rPr lang="nl-BE" baseline="0" dirty="0" err="1"/>
              <a:t>States</a:t>
            </a:r>
            <a:r>
              <a:rPr lang="nl-BE" baseline="0" dirty="0"/>
              <a:t> </a:t>
            </a:r>
            <a:r>
              <a:rPr lang="nl-BE" baseline="0" dirty="0" err="1"/>
              <a:t>with</a:t>
            </a:r>
            <a:r>
              <a:rPr lang="nl-BE" baseline="0" dirty="0"/>
              <a:t> the </a:t>
            </a:r>
            <a:r>
              <a:rPr lang="nl-BE" baseline="0" dirty="0" err="1"/>
              <a:t>necessary</a:t>
            </a:r>
            <a:r>
              <a:rPr lang="nl-BE" baseline="0" dirty="0"/>
              <a:t> DG information </a:t>
            </a:r>
            <a:r>
              <a:rPr lang="nl-BE" baseline="0" dirty="0" err="1"/>
              <a:t>to</a:t>
            </a:r>
            <a:r>
              <a:rPr lang="nl-BE" baseline="0" dirty="0"/>
              <a:t> help </a:t>
            </a:r>
            <a:r>
              <a:rPr lang="nl-BE" baseline="0" dirty="0" err="1"/>
              <a:t>them</a:t>
            </a:r>
            <a:r>
              <a:rPr lang="nl-BE" baseline="0" dirty="0"/>
              <a:t> in planning </a:t>
            </a:r>
            <a:r>
              <a:rPr lang="nl-BE" baseline="0" dirty="0" err="1"/>
              <a:t>and</a:t>
            </a:r>
            <a:r>
              <a:rPr lang="nl-BE" baseline="0" dirty="0"/>
              <a:t> </a:t>
            </a:r>
            <a:r>
              <a:rPr lang="nl-BE" baseline="0" dirty="0" err="1"/>
              <a:t>executing</a:t>
            </a:r>
            <a:r>
              <a:rPr lang="nl-BE" baseline="0" dirty="0"/>
              <a:t> </a:t>
            </a:r>
            <a:r>
              <a:rPr lang="nl-BE" baseline="0" dirty="0" err="1"/>
              <a:t>their</a:t>
            </a:r>
            <a:r>
              <a:rPr lang="nl-BE" baseline="0" dirty="0"/>
              <a:t> actions.</a:t>
            </a:r>
          </a:p>
          <a:p>
            <a:r>
              <a:rPr lang="nl-BE" baseline="0" dirty="0" err="1"/>
              <a:t>All</a:t>
            </a:r>
            <a:r>
              <a:rPr lang="nl-BE" baseline="0" dirty="0"/>
              <a:t> </a:t>
            </a:r>
            <a:r>
              <a:rPr lang="nl-BE" baseline="0" dirty="0" err="1"/>
              <a:t>communication</a:t>
            </a:r>
            <a:r>
              <a:rPr lang="nl-BE" baseline="0" dirty="0"/>
              <a:t> is </a:t>
            </a:r>
            <a:r>
              <a:rPr lang="nl-BE" baseline="0" dirty="0" err="1"/>
              <a:t>fully</a:t>
            </a:r>
            <a:r>
              <a:rPr lang="nl-BE" baseline="0" dirty="0"/>
              <a:t> </a:t>
            </a:r>
            <a:r>
              <a:rPr lang="nl-BE" baseline="0" dirty="0" err="1"/>
              <a:t>automated</a:t>
            </a:r>
            <a:r>
              <a:rPr lang="nl-BE" baseline="0" dirty="0"/>
              <a:t> </a:t>
            </a:r>
            <a:r>
              <a:rPr lang="nl-BE" baseline="0" dirty="0" err="1"/>
              <a:t>and</a:t>
            </a:r>
            <a:r>
              <a:rPr lang="nl-BE" baseline="0" dirty="0"/>
              <a:t> </a:t>
            </a:r>
            <a:r>
              <a:rPr lang="nl-BE" baseline="0" dirty="0" err="1"/>
              <a:t>goes</a:t>
            </a:r>
            <a:r>
              <a:rPr lang="nl-BE" baseline="0" dirty="0"/>
              <a:t> over the European platform </a:t>
            </a:r>
            <a:r>
              <a:rPr lang="nl-BE" baseline="0" dirty="0" err="1"/>
              <a:t>called</a:t>
            </a:r>
            <a:r>
              <a:rPr lang="nl-BE" baseline="0" dirty="0"/>
              <a:t> “Safe Sea Net” </a:t>
            </a:r>
            <a:r>
              <a:rPr lang="nl-BE" baseline="0" dirty="0" err="1"/>
              <a:t>based</a:t>
            </a:r>
            <a:r>
              <a:rPr lang="nl-BE" baseline="0" dirty="0"/>
              <a:t> in Lisbon (PT) </a:t>
            </a:r>
            <a:r>
              <a:rPr lang="nl-BE" baseline="0" dirty="0" err="1"/>
              <a:t>where</a:t>
            </a:r>
            <a:r>
              <a:rPr lang="nl-BE" baseline="0" dirty="0"/>
              <a:t> </a:t>
            </a:r>
            <a:r>
              <a:rPr lang="nl-BE" baseline="0" dirty="0" err="1"/>
              <a:t>all</a:t>
            </a:r>
            <a:r>
              <a:rPr lang="nl-BE" baseline="0" dirty="0"/>
              <a:t> member </a:t>
            </a:r>
            <a:r>
              <a:rPr lang="nl-BE" baseline="0" dirty="0" err="1"/>
              <a:t>states</a:t>
            </a:r>
            <a:r>
              <a:rPr lang="nl-BE" baseline="0" dirty="0"/>
              <a:t> are </a:t>
            </a:r>
            <a:r>
              <a:rPr lang="nl-BE" baseline="0" dirty="0" err="1"/>
              <a:t>connected</a:t>
            </a:r>
            <a:r>
              <a:rPr lang="nl-BE" baseline="0" dirty="0"/>
              <a:t>.</a:t>
            </a:r>
          </a:p>
          <a:p>
            <a:endParaRPr lang="nl-BE" baseline="0" dirty="0"/>
          </a:p>
          <a:p>
            <a:r>
              <a:rPr lang="en-US" b="1" dirty="0"/>
              <a:t>How does it work?</a:t>
            </a:r>
          </a:p>
          <a:p>
            <a:r>
              <a:rPr lang="en-US" dirty="0"/>
              <a:t>The NCAs communicate with </a:t>
            </a:r>
            <a:r>
              <a:rPr lang="en-US" dirty="0" err="1"/>
              <a:t>SafeSeaNet</a:t>
            </a:r>
            <a:r>
              <a:rPr lang="en-US" dirty="0"/>
              <a:t> via XML messages. The communication between the NCA and the LCAs also uses XML messages over the Central Broker System (CBS). The Port Authority sends all necessary itinerary and hazardous cargo information over the CBS according to the requirements of the SSN of every member state . </a:t>
            </a:r>
          </a:p>
          <a:p>
            <a:r>
              <a:rPr lang="en-US" dirty="0"/>
              <a:t>In addition to general vessel and itinerary information, the LCA specifies which vessels have hazardous cargo. In case of an incident the SSN sends an electronic request for detailed information. APICS replies automatically with a detailed overview of all cargo information, including the stowage positions. The ship’s agent/forwarder's IFTDGN declarations are used for this. Missing stowage positions can be supplemented by information provided by the Terminal operators in APICS.  </a:t>
            </a:r>
            <a:r>
              <a:rPr lang="en-US" sz="1000" i="1" dirty="0"/>
              <a:t>(Source</a:t>
            </a:r>
            <a:r>
              <a:rPr lang="en-US" sz="1000" i="1" baseline="0" dirty="0"/>
              <a:t> </a:t>
            </a:r>
            <a:r>
              <a:rPr lang="en-US" sz="1000" i="1" dirty="0"/>
              <a:t>APCS website)</a:t>
            </a:r>
          </a:p>
          <a:p>
            <a:endParaRPr lang="nl-BE" baseline="0" dirty="0"/>
          </a:p>
          <a:p>
            <a:r>
              <a:rPr lang="nl-BE" baseline="0" dirty="0" err="1"/>
              <a:t>This</a:t>
            </a:r>
            <a:r>
              <a:rPr lang="nl-BE" baseline="0" dirty="0"/>
              <a:t> slide </a:t>
            </a:r>
            <a:r>
              <a:rPr lang="nl-BE" baseline="0" dirty="0" err="1"/>
              <a:t>gives</a:t>
            </a:r>
            <a:r>
              <a:rPr lang="nl-BE" baseline="0" dirty="0"/>
              <a:t> a </a:t>
            </a:r>
            <a:r>
              <a:rPr lang="nl-BE" baseline="0" dirty="0" err="1"/>
              <a:t>schematic</a:t>
            </a:r>
            <a:r>
              <a:rPr lang="nl-BE" baseline="0" dirty="0"/>
              <a:t> of the </a:t>
            </a:r>
            <a:r>
              <a:rPr lang="nl-BE" baseline="0" dirty="0" err="1"/>
              <a:t>operation</a:t>
            </a:r>
            <a:r>
              <a:rPr lang="nl-BE" baseline="0" dirty="0"/>
              <a:t> of the Safe Sea Net </a:t>
            </a:r>
            <a:r>
              <a:rPr lang="nl-BE" baseline="0" dirty="0" err="1"/>
              <a:t>and</a:t>
            </a:r>
            <a:r>
              <a:rPr lang="nl-BE" baseline="0" dirty="0"/>
              <a:t> the </a:t>
            </a:r>
            <a:r>
              <a:rPr lang="nl-BE" baseline="0" dirty="0" err="1"/>
              <a:t>role</a:t>
            </a:r>
            <a:r>
              <a:rPr lang="nl-BE" baseline="0" dirty="0"/>
              <a:t> of the HMO as LCA. </a:t>
            </a:r>
          </a:p>
          <a:p>
            <a:r>
              <a:rPr lang="nl-BE" baseline="0" dirty="0" err="1"/>
              <a:t>To</a:t>
            </a:r>
            <a:r>
              <a:rPr lang="nl-BE" baseline="0" dirty="0"/>
              <a:t> make </a:t>
            </a:r>
            <a:r>
              <a:rPr lang="nl-BE" baseline="0" dirty="0" err="1"/>
              <a:t>it</a:t>
            </a:r>
            <a:r>
              <a:rPr lang="nl-BE" baseline="0" dirty="0"/>
              <a:t> </a:t>
            </a:r>
            <a:r>
              <a:rPr lang="nl-BE" baseline="0" dirty="0" err="1"/>
              <a:t>possible</a:t>
            </a:r>
            <a:r>
              <a:rPr lang="nl-BE" baseline="0" dirty="0"/>
              <a:t> </a:t>
            </a:r>
            <a:r>
              <a:rPr lang="nl-BE" baseline="0" dirty="0" err="1"/>
              <a:t>for</a:t>
            </a:r>
            <a:r>
              <a:rPr lang="nl-BE" baseline="0" dirty="0"/>
              <a:t> the HMO </a:t>
            </a:r>
            <a:r>
              <a:rPr lang="nl-BE" baseline="0" dirty="0" err="1"/>
              <a:t>to</a:t>
            </a:r>
            <a:r>
              <a:rPr lang="nl-BE" baseline="0" dirty="0"/>
              <a:t> take </a:t>
            </a:r>
            <a:r>
              <a:rPr lang="nl-BE" baseline="0" dirty="0" err="1"/>
              <a:t>this</a:t>
            </a:r>
            <a:r>
              <a:rPr lang="nl-BE" baseline="0" dirty="0"/>
              <a:t> </a:t>
            </a:r>
            <a:r>
              <a:rPr lang="nl-BE" baseline="0" dirty="0" err="1"/>
              <a:t>responsibility</a:t>
            </a:r>
            <a:r>
              <a:rPr lang="nl-BE" baseline="0" dirty="0"/>
              <a:t> as LCA, Port </a:t>
            </a:r>
            <a:r>
              <a:rPr lang="nl-BE" baseline="0" dirty="0" err="1"/>
              <a:t>regulations</a:t>
            </a:r>
            <a:r>
              <a:rPr lang="nl-BE" baseline="0" dirty="0"/>
              <a:t> are in </a:t>
            </a:r>
            <a:r>
              <a:rPr lang="nl-BE" baseline="0" dirty="0" err="1"/>
              <a:t>place</a:t>
            </a:r>
            <a:r>
              <a:rPr lang="nl-BE" baseline="0" dirty="0"/>
              <a:t> </a:t>
            </a:r>
            <a:r>
              <a:rPr lang="nl-BE" baseline="0" dirty="0" err="1"/>
              <a:t>to</a:t>
            </a:r>
            <a:r>
              <a:rPr lang="nl-BE" baseline="0" dirty="0"/>
              <a:t> make </a:t>
            </a:r>
            <a:r>
              <a:rPr lang="nl-BE" baseline="0" dirty="0" err="1"/>
              <a:t>sure</a:t>
            </a:r>
            <a:r>
              <a:rPr lang="nl-BE" baseline="0" dirty="0"/>
              <a:t> </a:t>
            </a:r>
            <a:r>
              <a:rPr lang="nl-BE" baseline="0" dirty="0" err="1"/>
              <a:t>that</a:t>
            </a:r>
            <a:r>
              <a:rPr lang="nl-BE" baseline="0" dirty="0"/>
              <a:t> </a:t>
            </a:r>
            <a:r>
              <a:rPr lang="nl-BE" baseline="0" dirty="0" err="1"/>
              <a:t>all</a:t>
            </a:r>
            <a:r>
              <a:rPr lang="nl-BE" baseline="0" dirty="0"/>
              <a:t> information </a:t>
            </a:r>
            <a:br>
              <a:rPr lang="nl-BE" baseline="0" dirty="0"/>
            </a:br>
            <a:r>
              <a:rPr lang="nl-BE" baseline="0" dirty="0"/>
              <a:t>is </a:t>
            </a:r>
            <a:r>
              <a:rPr lang="nl-BE" baseline="0" dirty="0" err="1"/>
              <a:t>available</a:t>
            </a:r>
            <a:r>
              <a:rPr lang="nl-BE" baseline="0" dirty="0"/>
              <a:t> in the Port information system (APICS) </a:t>
            </a:r>
            <a:r>
              <a:rPr lang="nl-BE" baseline="0" dirty="0" err="1"/>
              <a:t>to</a:t>
            </a:r>
            <a:r>
              <a:rPr lang="nl-BE" baseline="0" dirty="0"/>
              <a:t> start up the </a:t>
            </a:r>
            <a:r>
              <a:rPr lang="nl-BE" baseline="0" dirty="0" err="1"/>
              <a:t>communication</a:t>
            </a:r>
            <a:r>
              <a:rPr lang="nl-BE" baseline="0" dirty="0"/>
              <a:t> </a:t>
            </a:r>
            <a:r>
              <a:rPr lang="nl-BE" baseline="0" dirty="0" err="1"/>
              <a:t>when</a:t>
            </a:r>
            <a:r>
              <a:rPr lang="nl-BE" baseline="0" dirty="0"/>
              <a:t> </a:t>
            </a:r>
            <a:r>
              <a:rPr lang="nl-BE" baseline="0" dirty="0" err="1"/>
              <a:t>necessary</a:t>
            </a:r>
            <a:r>
              <a:rPr lang="nl-BE" baseline="0" dirty="0"/>
              <a:t>.               </a:t>
            </a:r>
            <a:r>
              <a:rPr lang="nl-BE" dirty="0"/>
              <a:t>  </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E9F5A8-3FD8-44CB-AC85-0DB5D8E349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09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29</a:t>
            </a:fld>
            <a:endParaRPr lang="en-US" altLang="nl-BE"/>
          </a:p>
        </p:txBody>
      </p:sp>
    </p:spTree>
    <p:extLst>
      <p:ext uri="{BB962C8B-B14F-4D97-AF65-F5344CB8AC3E}">
        <p14:creationId xmlns:p14="http://schemas.microsoft.com/office/powerpoint/2010/main" val="379263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41</a:t>
            </a:fld>
            <a:endParaRPr lang="en-US" altLang="nl-BE"/>
          </a:p>
        </p:txBody>
      </p:sp>
    </p:spTree>
    <p:extLst>
      <p:ext uri="{BB962C8B-B14F-4D97-AF65-F5344CB8AC3E}">
        <p14:creationId xmlns:p14="http://schemas.microsoft.com/office/powerpoint/2010/main" val="830386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46</a:t>
            </a:fld>
            <a:endParaRPr lang="en-US" altLang="nl-BE"/>
          </a:p>
        </p:txBody>
      </p:sp>
    </p:spTree>
    <p:extLst>
      <p:ext uri="{BB962C8B-B14F-4D97-AF65-F5344CB8AC3E}">
        <p14:creationId xmlns:p14="http://schemas.microsoft.com/office/powerpoint/2010/main" val="1857096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5CF93E6-8F9F-4822-ABD6-3855E4D0297F}" type="slidenum">
              <a:rPr lang="en-US" altLang="nl-BE"/>
              <a:pPr fontAlgn="base">
                <a:spcBef>
                  <a:spcPct val="0"/>
                </a:spcBef>
                <a:spcAft>
                  <a:spcPct val="0"/>
                </a:spcAft>
              </a:pPr>
              <a:t>49</a:t>
            </a:fld>
            <a:endParaRPr lang="en-US" altLang="nl-BE"/>
          </a:p>
        </p:txBody>
      </p:sp>
    </p:spTree>
    <p:extLst>
      <p:ext uri="{BB962C8B-B14F-4D97-AF65-F5344CB8AC3E}">
        <p14:creationId xmlns:p14="http://schemas.microsoft.com/office/powerpoint/2010/main" val="15366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764BABF-8A65-4F39-BFCC-1489F95C3823}" type="slidenum">
              <a:rPr lang="en-US" altLang="nl-BE"/>
              <a:pPr fontAlgn="base">
                <a:spcBef>
                  <a:spcPct val="0"/>
                </a:spcBef>
                <a:spcAft>
                  <a:spcPct val="0"/>
                </a:spcAft>
              </a:pPr>
              <a:t>3</a:t>
            </a:fld>
            <a:endParaRPr lang="en-US" altLang="nl-BE"/>
          </a:p>
        </p:txBody>
      </p:sp>
    </p:spTree>
    <p:extLst>
      <p:ext uri="{BB962C8B-B14F-4D97-AF65-F5344CB8AC3E}">
        <p14:creationId xmlns:p14="http://schemas.microsoft.com/office/powerpoint/2010/main" val="2322906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9380FA-00F1-4C56-A445-6BDD0BA8B8B1}" type="slidenum">
              <a:rPr lang="en-US" altLang="nl-BE"/>
              <a:pPr fontAlgn="base">
                <a:spcBef>
                  <a:spcPct val="0"/>
                </a:spcBef>
                <a:spcAft>
                  <a:spcPct val="0"/>
                </a:spcAft>
              </a:pPr>
              <a:t>4</a:t>
            </a:fld>
            <a:endParaRPr lang="en-US" altLang="nl-BE"/>
          </a:p>
        </p:txBody>
      </p:sp>
    </p:spTree>
    <p:extLst>
      <p:ext uri="{BB962C8B-B14F-4D97-AF65-F5344CB8AC3E}">
        <p14:creationId xmlns:p14="http://schemas.microsoft.com/office/powerpoint/2010/main" val="168351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5</a:t>
            </a:fld>
            <a:endParaRPr lang="en-US" altLang="nl-BE"/>
          </a:p>
        </p:txBody>
      </p:sp>
    </p:spTree>
    <p:extLst>
      <p:ext uri="{BB962C8B-B14F-4D97-AF65-F5344CB8AC3E}">
        <p14:creationId xmlns:p14="http://schemas.microsoft.com/office/powerpoint/2010/main" val="33304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6</a:t>
            </a:fld>
            <a:endParaRPr lang="en-US" altLang="nl-BE"/>
          </a:p>
        </p:txBody>
      </p:sp>
    </p:spTree>
    <p:extLst>
      <p:ext uri="{BB962C8B-B14F-4D97-AF65-F5344CB8AC3E}">
        <p14:creationId xmlns:p14="http://schemas.microsoft.com/office/powerpoint/2010/main" val="31182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7</a:t>
            </a:fld>
            <a:endParaRPr lang="en-US" altLang="nl-BE"/>
          </a:p>
        </p:txBody>
      </p:sp>
    </p:spTree>
    <p:extLst>
      <p:ext uri="{BB962C8B-B14F-4D97-AF65-F5344CB8AC3E}">
        <p14:creationId xmlns:p14="http://schemas.microsoft.com/office/powerpoint/2010/main" val="123301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17</a:t>
            </a:fld>
            <a:endParaRPr lang="en-US" altLang="nl-BE"/>
          </a:p>
        </p:txBody>
      </p:sp>
    </p:spTree>
    <p:extLst>
      <p:ext uri="{BB962C8B-B14F-4D97-AF65-F5344CB8AC3E}">
        <p14:creationId xmlns:p14="http://schemas.microsoft.com/office/powerpoint/2010/main" val="126961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2DFD8A-A58E-4EE3-9EB2-2C990464CFD3}" type="slidenum">
              <a:rPr lang="en-US" altLang="nl-BE"/>
              <a:pPr fontAlgn="base">
                <a:spcBef>
                  <a:spcPct val="0"/>
                </a:spcBef>
                <a:spcAft>
                  <a:spcPct val="0"/>
                </a:spcAft>
              </a:pPr>
              <a:t>18</a:t>
            </a:fld>
            <a:endParaRPr lang="en-US" altLang="nl-BE"/>
          </a:p>
        </p:txBody>
      </p:sp>
    </p:spTree>
    <p:extLst>
      <p:ext uri="{BB962C8B-B14F-4D97-AF65-F5344CB8AC3E}">
        <p14:creationId xmlns:p14="http://schemas.microsoft.com/office/powerpoint/2010/main" val="411879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 information </a:t>
            </a:r>
            <a:r>
              <a:rPr lang="nl-BE" dirty="0" err="1"/>
              <a:t>provided</a:t>
            </a:r>
            <a:r>
              <a:rPr lang="nl-BE" dirty="0"/>
              <a:t> </a:t>
            </a:r>
            <a:r>
              <a:rPr lang="nl-BE" dirty="0" err="1"/>
              <a:t>by</a:t>
            </a:r>
            <a:r>
              <a:rPr lang="nl-BE" dirty="0"/>
              <a:t> the different stakeholders in</a:t>
            </a:r>
            <a:r>
              <a:rPr lang="nl-BE" baseline="0" dirty="0"/>
              <a:t> </a:t>
            </a:r>
            <a:r>
              <a:rPr lang="nl-BE" baseline="0" dirty="0" err="1"/>
              <a:t>regard</a:t>
            </a:r>
            <a:r>
              <a:rPr lang="nl-BE" baseline="0" dirty="0"/>
              <a:t> of the handling of </a:t>
            </a:r>
            <a:r>
              <a:rPr lang="nl-BE" baseline="0" dirty="0" err="1"/>
              <a:t>dangerous</a:t>
            </a:r>
            <a:r>
              <a:rPr lang="nl-BE" baseline="0" dirty="0"/>
              <a:t> </a:t>
            </a:r>
            <a:r>
              <a:rPr lang="nl-BE" baseline="0" dirty="0" err="1"/>
              <a:t>goods</a:t>
            </a:r>
            <a:r>
              <a:rPr lang="nl-BE" baseline="0" dirty="0"/>
              <a:t> </a:t>
            </a:r>
            <a:r>
              <a:rPr lang="nl-BE" baseline="0" dirty="0" err="1"/>
              <a:t>by</a:t>
            </a:r>
            <a:r>
              <a:rPr lang="nl-BE" baseline="0" dirty="0"/>
              <a:t> means of EDI, is </a:t>
            </a:r>
            <a:r>
              <a:rPr lang="nl-BE" baseline="0" dirty="0" err="1"/>
              <a:t>processed</a:t>
            </a:r>
            <a:r>
              <a:rPr lang="nl-BE" baseline="0" dirty="0"/>
              <a:t> </a:t>
            </a:r>
            <a:r>
              <a:rPr lang="nl-BE" baseline="0" dirty="0" err="1"/>
              <a:t>by</a:t>
            </a:r>
            <a:r>
              <a:rPr lang="nl-BE" baseline="0" dirty="0"/>
              <a:t> APICS2 (</a:t>
            </a:r>
            <a:r>
              <a:rPr lang="nl-BE" baseline="0" dirty="0" err="1"/>
              <a:t>Antwerp</a:t>
            </a:r>
            <a:r>
              <a:rPr lang="nl-BE" baseline="0" dirty="0"/>
              <a:t> Port Information </a:t>
            </a:r>
            <a:r>
              <a:rPr lang="nl-BE" baseline="0" dirty="0" err="1"/>
              <a:t>and</a:t>
            </a:r>
            <a:r>
              <a:rPr lang="nl-BE" baseline="0" dirty="0"/>
              <a:t> Control System)</a:t>
            </a:r>
          </a:p>
          <a:p>
            <a:r>
              <a:rPr lang="nl-BE" baseline="0" dirty="0"/>
              <a:t>The </a:t>
            </a:r>
            <a:r>
              <a:rPr lang="nl-BE" baseline="0" dirty="0" err="1"/>
              <a:t>example</a:t>
            </a:r>
            <a:r>
              <a:rPr lang="nl-BE" baseline="0" dirty="0"/>
              <a:t> in </a:t>
            </a:r>
            <a:r>
              <a:rPr lang="nl-BE" baseline="0" dirty="0" err="1"/>
              <a:t>this</a:t>
            </a:r>
            <a:r>
              <a:rPr lang="nl-BE" baseline="0" dirty="0"/>
              <a:t> slide shows the flow of information </a:t>
            </a:r>
            <a:r>
              <a:rPr lang="nl-BE" baseline="0" dirty="0" err="1"/>
              <a:t>for</a:t>
            </a:r>
            <a:r>
              <a:rPr lang="nl-BE" baseline="0" dirty="0"/>
              <a:t> the </a:t>
            </a:r>
            <a:r>
              <a:rPr lang="nl-BE" b="1" baseline="0" dirty="0"/>
              <a:t>export scenario</a:t>
            </a:r>
            <a:r>
              <a:rPr lang="nl-BE" baseline="0" dirty="0"/>
              <a:t>.</a:t>
            </a:r>
            <a:br>
              <a:rPr lang="nl-BE" baseline="0" dirty="0"/>
            </a:br>
            <a:endParaRPr lang="nl-BE" baseline="0" dirty="0"/>
          </a:p>
          <a:p>
            <a:pPr marL="171450" indent="-171450">
              <a:buFont typeface="Wingdings"/>
              <a:buChar char=""/>
            </a:pPr>
            <a:r>
              <a:rPr lang="nl-BE" baseline="0" dirty="0"/>
              <a:t>Dangerous </a:t>
            </a:r>
            <a:r>
              <a:rPr lang="nl-BE" baseline="0" dirty="0" err="1"/>
              <a:t>goods</a:t>
            </a:r>
            <a:r>
              <a:rPr lang="nl-BE" baseline="0" dirty="0"/>
              <a:t> </a:t>
            </a:r>
            <a:r>
              <a:rPr lang="nl-BE" baseline="0" dirty="0" err="1"/>
              <a:t>notifications</a:t>
            </a:r>
            <a:r>
              <a:rPr lang="nl-BE" baseline="0" dirty="0"/>
              <a:t> have </a:t>
            </a:r>
            <a:r>
              <a:rPr lang="nl-BE" baseline="0" dirty="0" err="1"/>
              <a:t>to</a:t>
            </a:r>
            <a:r>
              <a:rPr lang="nl-BE" baseline="0" dirty="0"/>
              <a:t> </a:t>
            </a:r>
            <a:r>
              <a:rPr lang="nl-BE" baseline="0" dirty="0" err="1"/>
              <a:t>be</a:t>
            </a:r>
            <a:r>
              <a:rPr lang="nl-BE" baseline="0" dirty="0"/>
              <a:t> sent 24 </a:t>
            </a:r>
            <a:r>
              <a:rPr lang="nl-BE" baseline="0" dirty="0" err="1"/>
              <a:t>hours</a:t>
            </a:r>
            <a:r>
              <a:rPr lang="nl-BE" baseline="0" dirty="0"/>
              <a:t> prior </a:t>
            </a:r>
            <a:r>
              <a:rPr lang="nl-BE" baseline="0" dirty="0" err="1"/>
              <a:t>to</a:t>
            </a:r>
            <a:r>
              <a:rPr lang="nl-BE" baseline="0" dirty="0"/>
              <a:t> </a:t>
            </a:r>
            <a:r>
              <a:rPr lang="nl-BE" baseline="0" dirty="0" err="1"/>
              <a:t>arrival</a:t>
            </a:r>
            <a:r>
              <a:rPr lang="nl-BE" baseline="0" dirty="0"/>
              <a:t>/handling on terminal. (</a:t>
            </a:r>
            <a:r>
              <a:rPr lang="nl-BE" baseline="0" dirty="0" err="1"/>
              <a:t>notfication</a:t>
            </a:r>
            <a:r>
              <a:rPr lang="nl-BE" baseline="0" dirty="0"/>
              <a:t> </a:t>
            </a:r>
            <a:r>
              <a:rPr lang="nl-BE" baseline="0" dirty="0" err="1"/>
              <a:t>contains</a:t>
            </a:r>
            <a:r>
              <a:rPr lang="nl-BE" baseline="0" dirty="0"/>
              <a:t>: </a:t>
            </a:r>
            <a:r>
              <a:rPr lang="nl-BE" baseline="0" dirty="0" err="1"/>
              <a:t>detailed</a:t>
            </a:r>
            <a:r>
              <a:rPr lang="nl-BE" baseline="0" dirty="0"/>
              <a:t> cargo information, </a:t>
            </a:r>
            <a:r>
              <a:rPr lang="nl-BE" baseline="0" dirty="0" err="1"/>
              <a:t>location</a:t>
            </a:r>
            <a:r>
              <a:rPr lang="nl-BE" baseline="0" dirty="0"/>
              <a:t> of handling, means of transport, </a:t>
            </a:r>
            <a:r>
              <a:rPr lang="nl-BE" b="1" baseline="0" dirty="0"/>
              <a:t>ETA</a:t>
            </a:r>
            <a:r>
              <a:rPr lang="nl-BE" baseline="0" dirty="0"/>
              <a:t>)</a:t>
            </a:r>
          </a:p>
          <a:p>
            <a:pPr marL="0" indent="0">
              <a:buFont typeface="Wingdings"/>
              <a:buNone/>
            </a:pPr>
            <a:r>
              <a:rPr lang="nl-BE" baseline="0" dirty="0">
                <a:sym typeface="Wingdings"/>
              </a:rPr>
              <a:t> Dangerous cargo </a:t>
            </a:r>
            <a:r>
              <a:rPr lang="nl-BE" baseline="0" dirty="0" err="1">
                <a:sym typeface="Wingdings"/>
              </a:rPr>
              <a:t>arrives</a:t>
            </a:r>
            <a:r>
              <a:rPr lang="nl-BE" baseline="0" dirty="0">
                <a:sym typeface="Wingdings"/>
              </a:rPr>
              <a:t> at the terminal: </a:t>
            </a:r>
            <a:r>
              <a:rPr lang="nl-BE" b="1" baseline="0" dirty="0">
                <a:sym typeface="Wingdings"/>
              </a:rPr>
              <a:t>ATA </a:t>
            </a:r>
            <a:r>
              <a:rPr lang="nl-BE" b="0" baseline="0" dirty="0">
                <a:sym typeface="Wingdings"/>
              </a:rPr>
              <a:t>is </a:t>
            </a:r>
            <a:r>
              <a:rPr lang="nl-BE" baseline="0" dirty="0" err="1">
                <a:sym typeface="Wingdings"/>
              </a:rPr>
              <a:t>reported</a:t>
            </a:r>
            <a:r>
              <a:rPr lang="nl-BE" baseline="0" dirty="0">
                <a:sym typeface="Wingdings"/>
              </a:rPr>
              <a:t> </a:t>
            </a:r>
            <a:r>
              <a:rPr lang="nl-BE" baseline="0" dirty="0" err="1">
                <a:sym typeface="Wingdings"/>
              </a:rPr>
              <a:t>by</a:t>
            </a:r>
            <a:r>
              <a:rPr lang="nl-BE" baseline="0" dirty="0">
                <a:sym typeface="Wingdings"/>
              </a:rPr>
              <a:t> the terminal. (EDI : CODECO: Gate In </a:t>
            </a:r>
            <a:r>
              <a:rPr lang="nl-BE" baseline="0" dirty="0" err="1">
                <a:sym typeface="Wingdings"/>
              </a:rPr>
              <a:t>message</a:t>
            </a:r>
            <a:r>
              <a:rPr lang="nl-BE" baseline="0" dirty="0">
                <a:sym typeface="Wingdings"/>
              </a:rPr>
              <a:t>) </a:t>
            </a:r>
          </a:p>
          <a:p>
            <a:pPr marL="0" indent="0">
              <a:buFont typeface="Wingdings"/>
              <a:buNone/>
            </a:pPr>
            <a:r>
              <a:rPr lang="nl-BE" baseline="0" dirty="0">
                <a:sym typeface="Wingdings"/>
              </a:rPr>
              <a:t> Dangerous is </a:t>
            </a:r>
            <a:r>
              <a:rPr lang="nl-BE" baseline="0" dirty="0" err="1">
                <a:sym typeface="Wingdings"/>
              </a:rPr>
              <a:t>loaded</a:t>
            </a:r>
            <a:r>
              <a:rPr lang="nl-BE" baseline="0" dirty="0">
                <a:sym typeface="Wingdings"/>
              </a:rPr>
              <a:t> on a </a:t>
            </a:r>
            <a:r>
              <a:rPr lang="nl-BE" baseline="0" dirty="0" err="1">
                <a:sym typeface="Wingdings"/>
              </a:rPr>
              <a:t>sea</a:t>
            </a:r>
            <a:r>
              <a:rPr lang="nl-BE" baseline="0" dirty="0">
                <a:sym typeface="Wingdings"/>
              </a:rPr>
              <a:t> </a:t>
            </a:r>
            <a:r>
              <a:rPr lang="nl-BE" baseline="0" dirty="0" err="1">
                <a:sym typeface="Wingdings"/>
              </a:rPr>
              <a:t>going</a:t>
            </a:r>
            <a:r>
              <a:rPr lang="nl-BE" baseline="0" dirty="0">
                <a:sym typeface="Wingdings"/>
              </a:rPr>
              <a:t> </a:t>
            </a:r>
            <a:r>
              <a:rPr lang="nl-BE" baseline="0" dirty="0" err="1">
                <a:sym typeface="Wingdings"/>
              </a:rPr>
              <a:t>vessel</a:t>
            </a:r>
            <a:r>
              <a:rPr lang="nl-BE" baseline="0" dirty="0">
                <a:sym typeface="Wingdings"/>
              </a:rPr>
              <a:t>: </a:t>
            </a:r>
            <a:r>
              <a:rPr lang="nl-BE" b="1" baseline="0" dirty="0">
                <a:sym typeface="Wingdings"/>
              </a:rPr>
              <a:t>ATD</a:t>
            </a:r>
            <a:r>
              <a:rPr lang="nl-BE" b="0" baseline="0" dirty="0">
                <a:sym typeface="Wingdings"/>
              </a:rPr>
              <a:t> is </a:t>
            </a:r>
            <a:r>
              <a:rPr lang="nl-BE" b="0" baseline="0" dirty="0" err="1">
                <a:sym typeface="Wingdings"/>
              </a:rPr>
              <a:t>reported</a:t>
            </a:r>
            <a:r>
              <a:rPr lang="nl-BE" b="0" baseline="0" dirty="0">
                <a:sym typeface="Wingdings"/>
              </a:rPr>
              <a:t> </a:t>
            </a:r>
            <a:r>
              <a:rPr lang="nl-BE" b="0" baseline="0" dirty="0" err="1">
                <a:sym typeface="Wingdings"/>
              </a:rPr>
              <a:t>by</a:t>
            </a:r>
            <a:r>
              <a:rPr lang="nl-BE" b="0" baseline="0" dirty="0">
                <a:sym typeface="Wingdings"/>
              </a:rPr>
              <a:t> the terminal (EDI: COARRI: </a:t>
            </a:r>
            <a:r>
              <a:rPr lang="nl-BE" b="0" baseline="0" dirty="0" err="1">
                <a:sym typeface="Wingdings"/>
              </a:rPr>
              <a:t>Loading</a:t>
            </a:r>
            <a:r>
              <a:rPr lang="nl-BE" b="0" baseline="0" dirty="0">
                <a:sym typeface="Wingdings"/>
              </a:rPr>
              <a:t> report) </a:t>
            </a:r>
            <a:r>
              <a:rPr lang="nl-BE" b="1" baseline="0" dirty="0">
                <a:sym typeface="Wingdings"/>
              </a:rPr>
              <a:t> </a:t>
            </a:r>
          </a:p>
          <a:p>
            <a:pPr marL="171450" indent="-171450">
              <a:buFont typeface="Wingdings"/>
              <a:buChar char=""/>
            </a:pPr>
            <a:r>
              <a:rPr lang="nl-BE" baseline="0" dirty="0" err="1"/>
              <a:t>When</a:t>
            </a:r>
            <a:r>
              <a:rPr lang="nl-BE" baseline="0" dirty="0"/>
              <a:t> the </a:t>
            </a:r>
            <a:r>
              <a:rPr lang="nl-BE" baseline="0" dirty="0" err="1"/>
              <a:t>vessel</a:t>
            </a:r>
            <a:r>
              <a:rPr lang="nl-BE" baseline="0" dirty="0"/>
              <a:t> </a:t>
            </a:r>
            <a:r>
              <a:rPr lang="nl-BE" baseline="0" dirty="0" err="1"/>
              <a:t>leaves</a:t>
            </a:r>
            <a:r>
              <a:rPr lang="nl-BE" baseline="0" dirty="0"/>
              <a:t> the port, the </a:t>
            </a:r>
            <a:r>
              <a:rPr lang="nl-BE" baseline="0" dirty="0" err="1"/>
              <a:t>Harbour</a:t>
            </a:r>
            <a:r>
              <a:rPr lang="nl-BE" baseline="0" dirty="0"/>
              <a:t> </a:t>
            </a:r>
            <a:r>
              <a:rPr lang="nl-BE" baseline="0" dirty="0" err="1"/>
              <a:t>Master’s</a:t>
            </a:r>
            <a:r>
              <a:rPr lang="nl-BE" baseline="0" dirty="0"/>
              <a:t> Office </a:t>
            </a:r>
            <a:r>
              <a:rPr lang="nl-BE" baseline="0" dirty="0" err="1"/>
              <a:t>knows</a:t>
            </a:r>
            <a:r>
              <a:rPr lang="nl-BE" baseline="0" dirty="0"/>
              <a:t> </a:t>
            </a:r>
            <a:r>
              <a:rPr lang="nl-BE" baseline="0" dirty="0" err="1"/>
              <a:t>what</a:t>
            </a:r>
            <a:r>
              <a:rPr lang="nl-BE" baseline="0" dirty="0"/>
              <a:t> </a:t>
            </a:r>
            <a:r>
              <a:rPr lang="nl-BE" baseline="0" dirty="0" err="1"/>
              <a:t>dangerous</a:t>
            </a:r>
            <a:r>
              <a:rPr lang="nl-BE" baseline="0" dirty="0"/>
              <a:t> cargo is on board of the </a:t>
            </a:r>
            <a:r>
              <a:rPr lang="nl-BE" baseline="0" dirty="0" err="1"/>
              <a:t>vessel</a:t>
            </a:r>
            <a:r>
              <a:rPr lang="nl-BE" baseline="0" dirty="0"/>
              <a:t>.</a:t>
            </a:r>
            <a:br>
              <a:rPr lang="nl-BE" baseline="0" dirty="0"/>
            </a:br>
            <a:endParaRPr lang="nl-BE" baseline="0" dirty="0"/>
          </a:p>
          <a:p>
            <a:pPr marL="0" indent="0">
              <a:buFont typeface="Wingdings"/>
              <a:buNone/>
            </a:pPr>
            <a:r>
              <a:rPr lang="nl-BE" baseline="0" dirty="0"/>
              <a:t>EDI: 	Electronic Data </a:t>
            </a:r>
            <a:r>
              <a:rPr lang="nl-BE" baseline="0" dirty="0" err="1"/>
              <a:t>Interchange</a:t>
            </a:r>
            <a:endParaRPr lang="nl-BE" baseline="0" dirty="0"/>
          </a:p>
          <a:p>
            <a:pPr marL="0" indent="0">
              <a:buFont typeface="Wingdings"/>
              <a:buNone/>
            </a:pPr>
            <a:r>
              <a:rPr lang="nl-BE" baseline="0" dirty="0"/>
              <a:t>IFTDGN: 	International </a:t>
            </a:r>
            <a:r>
              <a:rPr lang="nl-BE" baseline="0" dirty="0" err="1"/>
              <a:t>Forwarding</a:t>
            </a:r>
            <a:r>
              <a:rPr lang="nl-BE" baseline="0" dirty="0"/>
              <a:t> </a:t>
            </a:r>
            <a:r>
              <a:rPr lang="nl-BE" baseline="0" dirty="0" err="1"/>
              <a:t>and</a:t>
            </a:r>
            <a:r>
              <a:rPr lang="nl-BE" baseline="0" dirty="0"/>
              <a:t> Transport Dangerous </a:t>
            </a:r>
            <a:r>
              <a:rPr lang="nl-BE" baseline="0" dirty="0" err="1"/>
              <a:t>Goods</a:t>
            </a:r>
            <a:r>
              <a:rPr lang="nl-BE" baseline="0" dirty="0"/>
              <a:t> Notification</a:t>
            </a:r>
          </a:p>
          <a:p>
            <a:pPr marL="0" indent="0">
              <a:buFont typeface="Wingdings"/>
              <a:buNone/>
            </a:pPr>
            <a:r>
              <a:rPr lang="nl-BE" baseline="0" dirty="0"/>
              <a:t>CODECO:	Container Gate In/Gate Out/</a:t>
            </a:r>
            <a:r>
              <a:rPr lang="nl-BE" baseline="0" dirty="0" err="1"/>
              <a:t>Logistic</a:t>
            </a:r>
            <a:r>
              <a:rPr lang="nl-BE" baseline="0" dirty="0"/>
              <a:t> Move Report</a:t>
            </a:r>
          </a:p>
          <a:p>
            <a:pPr marL="0" indent="0">
              <a:buFont typeface="Wingdings"/>
              <a:buNone/>
            </a:pPr>
            <a:r>
              <a:rPr lang="nl-BE" baseline="0" dirty="0"/>
              <a:t>COARRI: 	Container discharge/</a:t>
            </a:r>
            <a:r>
              <a:rPr lang="nl-BE" baseline="0" dirty="0" err="1"/>
              <a:t>loading</a:t>
            </a:r>
            <a:r>
              <a:rPr lang="nl-BE" baseline="0" dirty="0"/>
              <a:t> report </a:t>
            </a:r>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E9F5A8-3FD8-44CB-AC85-0DB5D8E349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40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68C2480-A770-49F4-9815-EB2147A1C1F2}" type="datetimeFigureOut">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E0D10E-C4E0-4CA9-B321-460A6EC265FD}" type="slidenum">
              <a:rPr lang="en-US"/>
              <a:pPr>
                <a:defRPr/>
              </a:pPr>
              <a:t>‹nr.›</a:t>
            </a:fld>
            <a:endParaRPr lang="en-US"/>
          </a:p>
        </p:txBody>
      </p:sp>
    </p:spTree>
    <p:extLst>
      <p:ext uri="{BB962C8B-B14F-4D97-AF65-F5344CB8AC3E}">
        <p14:creationId xmlns:p14="http://schemas.microsoft.com/office/powerpoint/2010/main" val="773644848"/>
      </p:ext>
    </p:extLst>
  </p:cSld>
  <p:clrMapOvr>
    <a:masterClrMapping/>
  </p:clrMapOvr>
  <p:transition spd="slow" advTm="2000">
    <p:cover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59BE62E-2BC5-4D4C-8793-01DB61600FD0}" type="datetimeFigureOut">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556343-31B3-414C-BF05-174677B464B0}" type="slidenum">
              <a:rPr lang="en-US"/>
              <a:pPr>
                <a:defRPr/>
              </a:pPr>
              <a:t>‹nr.›</a:t>
            </a:fld>
            <a:endParaRPr lang="en-US"/>
          </a:p>
        </p:txBody>
      </p:sp>
    </p:spTree>
    <p:extLst>
      <p:ext uri="{BB962C8B-B14F-4D97-AF65-F5344CB8AC3E}">
        <p14:creationId xmlns:p14="http://schemas.microsoft.com/office/powerpoint/2010/main" val="2108862442"/>
      </p:ext>
    </p:extLst>
  </p:cSld>
  <p:clrMapOvr>
    <a:masterClrMapping/>
  </p:clrMapOvr>
  <p:transition spd="slow" advTm="2000">
    <p:cover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B615EA4-201C-42EB-841C-B652A7E2E763}" type="datetimeFigureOut">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1EB5EB-D569-4AB5-900D-196FBE3A6CDA}" type="slidenum">
              <a:rPr lang="en-US"/>
              <a:pPr>
                <a:defRPr/>
              </a:pPr>
              <a:t>‹nr.›</a:t>
            </a:fld>
            <a:endParaRPr lang="en-US"/>
          </a:p>
        </p:txBody>
      </p:sp>
    </p:spTree>
    <p:extLst>
      <p:ext uri="{BB962C8B-B14F-4D97-AF65-F5344CB8AC3E}">
        <p14:creationId xmlns:p14="http://schemas.microsoft.com/office/powerpoint/2010/main" val="707735270"/>
      </p:ext>
    </p:extLst>
  </p:cSld>
  <p:clrMapOvr>
    <a:masterClrMapping/>
  </p:clrMapOvr>
  <p:transition spd="slow" advTm="2000">
    <p:cover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lo World">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27" name="Rectangle 26"/>
          <p:cNvSpPr/>
          <p:nvPr userDrawn="1"/>
        </p:nvSpPr>
        <p:spPr>
          <a:xfrm>
            <a:off x="3976688" y="940062"/>
            <a:ext cx="4024312"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24" name="Rectangle 23"/>
          <p:cNvSpPr/>
          <p:nvPr userDrawn="1"/>
        </p:nvSpPr>
        <p:spPr>
          <a:xfrm>
            <a:off x="4205122" y="941936"/>
            <a:ext cx="3260476"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3" name="Rectangle 22"/>
          <p:cNvSpPr/>
          <p:nvPr userDrawn="1"/>
        </p:nvSpPr>
        <p:spPr>
          <a:xfrm>
            <a:off x="4708641" y="941936"/>
            <a:ext cx="2774713"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Shape 2"/>
          <p:cNvSpPr/>
          <p:nvPr userDrawn="1"/>
        </p:nvSpPr>
        <p:spPr>
          <a:xfrm>
            <a:off x="9525"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6" name="Picture Placeholder 15"/>
          <p:cNvSpPr>
            <a:spLocks noGrp="1"/>
          </p:cNvSpPr>
          <p:nvPr>
            <p:ph type="pic" sz="quarter" idx="13"/>
          </p:nvPr>
        </p:nvSpPr>
        <p:spPr>
          <a:xfrm>
            <a:off x="4486012" y="1562093"/>
            <a:ext cx="3219973" cy="3219973"/>
          </a:xfrm>
          <a:custGeom>
            <a:avLst/>
            <a:gdLst>
              <a:gd name="connsiteX0" fmla="*/ 2467620 w 4935242"/>
              <a:gd name="connsiteY0" fmla="*/ 1233811 h 4935242"/>
              <a:gd name="connsiteX1" fmla="*/ 1233810 w 4935242"/>
              <a:gd name="connsiteY1" fmla="*/ 2467621 h 4935242"/>
              <a:gd name="connsiteX2" fmla="*/ 2467620 w 4935242"/>
              <a:gd name="connsiteY2" fmla="*/ 3701431 h 4935242"/>
              <a:gd name="connsiteX3" fmla="*/ 3701430 w 4935242"/>
              <a:gd name="connsiteY3" fmla="*/ 2467621 h 4935242"/>
              <a:gd name="connsiteX4" fmla="*/ 2467620 w 4935242"/>
              <a:gd name="connsiteY4" fmla="*/ 1233811 h 4935242"/>
              <a:gd name="connsiteX5" fmla="*/ 2467621 w 4935242"/>
              <a:gd name="connsiteY5" fmla="*/ 0 h 4935242"/>
              <a:gd name="connsiteX6" fmla="*/ 4935242 w 4935242"/>
              <a:gd name="connsiteY6" fmla="*/ 2467621 h 4935242"/>
              <a:gd name="connsiteX7" fmla="*/ 2467621 w 4935242"/>
              <a:gd name="connsiteY7" fmla="*/ 4935242 h 4935242"/>
              <a:gd name="connsiteX8" fmla="*/ 0 w 4935242"/>
              <a:gd name="connsiteY8" fmla="*/ 2467621 h 4935242"/>
              <a:gd name="connsiteX9" fmla="*/ 2467621 w 4935242"/>
              <a:gd name="connsiteY9" fmla="*/ 0 h 49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242" h="4935242">
                <a:moveTo>
                  <a:pt x="2467620" y="1233811"/>
                </a:moveTo>
                <a:cubicBezTo>
                  <a:pt x="1786206" y="1233811"/>
                  <a:pt x="1233810" y="1786207"/>
                  <a:pt x="1233810" y="2467621"/>
                </a:cubicBezTo>
                <a:cubicBezTo>
                  <a:pt x="1233810" y="3149035"/>
                  <a:pt x="1786206" y="3701431"/>
                  <a:pt x="2467620" y="3701431"/>
                </a:cubicBezTo>
                <a:cubicBezTo>
                  <a:pt x="3149034" y="3701431"/>
                  <a:pt x="3701430" y="3149035"/>
                  <a:pt x="3701430" y="2467621"/>
                </a:cubicBezTo>
                <a:cubicBezTo>
                  <a:pt x="3701430" y="1786207"/>
                  <a:pt x="3149034" y="1233811"/>
                  <a:pt x="2467620" y="1233811"/>
                </a:cubicBezTo>
                <a:close/>
                <a:moveTo>
                  <a:pt x="2467621" y="0"/>
                </a:moveTo>
                <a:cubicBezTo>
                  <a:pt x="3830450" y="0"/>
                  <a:pt x="4935242" y="1104792"/>
                  <a:pt x="4935242" y="2467621"/>
                </a:cubicBezTo>
                <a:cubicBezTo>
                  <a:pt x="4935242" y="3830450"/>
                  <a:pt x="3830450" y="4935242"/>
                  <a:pt x="2467621" y="4935242"/>
                </a:cubicBezTo>
                <a:cubicBezTo>
                  <a:pt x="1104792" y="4935242"/>
                  <a:pt x="0" y="3830450"/>
                  <a:pt x="0" y="2467621"/>
                </a:cubicBezTo>
                <a:cubicBezTo>
                  <a:pt x="0" y="1104792"/>
                  <a:pt x="1104792" y="0"/>
                  <a:pt x="2467621" y="0"/>
                </a:cubicBez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15" name="Picture Placeholder 14"/>
          <p:cNvSpPr>
            <a:spLocks noGrp="1"/>
          </p:cNvSpPr>
          <p:nvPr>
            <p:ph type="pic" sz="quarter" idx="12"/>
          </p:nvPr>
        </p:nvSpPr>
        <p:spPr>
          <a:xfrm>
            <a:off x="5356166" y="2412551"/>
            <a:ext cx="1479666" cy="1479666"/>
          </a:xfrm>
          <a:custGeom>
            <a:avLst/>
            <a:gdLst>
              <a:gd name="connsiteX0" fmla="*/ 739833 w 1479666"/>
              <a:gd name="connsiteY0" fmla="*/ 0 h 1479666"/>
              <a:gd name="connsiteX1" fmla="*/ 1479666 w 1479666"/>
              <a:gd name="connsiteY1" fmla="*/ 739833 h 1479666"/>
              <a:gd name="connsiteX2" fmla="*/ 739833 w 1479666"/>
              <a:gd name="connsiteY2" fmla="*/ 1479666 h 1479666"/>
              <a:gd name="connsiteX3" fmla="*/ 0 w 1479666"/>
              <a:gd name="connsiteY3" fmla="*/ 739833 h 1479666"/>
              <a:gd name="connsiteX4" fmla="*/ 739833 w 1479666"/>
              <a:gd name="connsiteY4" fmla="*/ 0 h 147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666" h="1479666">
                <a:moveTo>
                  <a:pt x="739833" y="0"/>
                </a:moveTo>
                <a:cubicBezTo>
                  <a:pt x="1148431" y="0"/>
                  <a:pt x="1479666" y="331235"/>
                  <a:pt x="1479666" y="739833"/>
                </a:cubicBezTo>
                <a:cubicBezTo>
                  <a:pt x="1479666" y="1148431"/>
                  <a:pt x="1148431" y="1479666"/>
                  <a:pt x="739833" y="1479666"/>
                </a:cubicBezTo>
                <a:cubicBezTo>
                  <a:pt x="331235" y="1479666"/>
                  <a:pt x="0" y="1148431"/>
                  <a:pt x="0" y="739833"/>
                </a:cubicBezTo>
                <a:cubicBezTo>
                  <a:pt x="0" y="331235"/>
                  <a:pt x="331235" y="0"/>
                  <a:pt x="739833" y="0"/>
                </a:cubicBezTo>
                <a:close/>
              </a:path>
            </a:pathLst>
          </a:custGeom>
          <a:pattFill prst="pct5">
            <a:fgClr>
              <a:schemeClr val="tx1">
                <a:lumMod val="40000"/>
                <a:lumOff val="60000"/>
              </a:schemeClr>
            </a:fgClr>
            <a:bgClr>
              <a:schemeClr val="tx2">
                <a:lumMod val="20000"/>
                <a:lumOff val="80000"/>
              </a:schemeClr>
            </a:bgClr>
          </a:pattFill>
          <a:effectLst>
            <a:outerShdw blurRad="228600" dist="342900" dir="5400000" sx="89000" sy="89000" algn="tl" rotWithShape="0">
              <a:prstClr val="black">
                <a:alpha val="15000"/>
              </a:prstClr>
            </a:outerShdw>
          </a:effectLst>
        </p:spPr>
        <p:txBody>
          <a:bodyPr rtlCol="0">
            <a:noAutofit/>
          </a:bodyPr>
          <a:lstStyle/>
          <a:p>
            <a:pPr lvl="0"/>
            <a:endParaRPr lang="en-US" noProof="0"/>
          </a:p>
        </p:txBody>
      </p:sp>
      <p:sp>
        <p:nvSpPr>
          <p:cNvPr id="34" name="Text Placeholder 2"/>
          <p:cNvSpPr>
            <a:spLocks noGrp="1"/>
          </p:cNvSpPr>
          <p:nvPr>
            <p:ph type="body" sz="quarter" idx="14"/>
          </p:nvPr>
        </p:nvSpPr>
        <p:spPr>
          <a:xfrm>
            <a:off x="2346541" y="4743747"/>
            <a:ext cx="2601739" cy="471202"/>
          </a:xfrm>
        </p:spPr>
        <p:txBody>
          <a:bodyPr>
            <a:noAutofit/>
          </a:bodyPr>
          <a:lstStyle>
            <a:lvl1pPr marL="0" indent="0">
              <a:buNone/>
              <a:defRPr sz="3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a:t>Click to edit Master text styles</a:t>
            </a:r>
          </a:p>
        </p:txBody>
      </p:sp>
      <p:sp>
        <p:nvSpPr>
          <p:cNvPr id="35" name="Text Placeholder 2"/>
          <p:cNvSpPr>
            <a:spLocks noGrp="1"/>
          </p:cNvSpPr>
          <p:nvPr>
            <p:ph type="body" sz="quarter" idx="15"/>
          </p:nvPr>
        </p:nvSpPr>
        <p:spPr>
          <a:xfrm>
            <a:off x="2365449" y="4344935"/>
            <a:ext cx="2601739" cy="299359"/>
          </a:xfrm>
        </p:spPr>
        <p:txBody>
          <a:bodyPr>
            <a:noAutofit/>
          </a:bodyPr>
          <a:lstStyle>
            <a:lvl1pPr marL="0" indent="0">
              <a:buNone/>
              <a:defRPr sz="1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a:t>Click to edit Master text styles</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
        <p:nvSpPr>
          <p:cNvPr id="11" name="Rectangle 10"/>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585648"/>
            <a:ext cx="12192000" cy="283465"/>
          </a:xfrm>
          <a:prstGeom prst="rect">
            <a:avLst/>
          </a:prstGeom>
        </p:spPr>
      </p:pic>
      <p:sp>
        <p:nvSpPr>
          <p:cNvPr id="20" name="Rounded Rectangle 19"/>
          <p:cNvSpPr/>
          <p:nvPr userDrawn="1"/>
        </p:nvSpPr>
        <p:spPr>
          <a:xfrm>
            <a:off x="11798318" y="6629416"/>
            <a:ext cx="188897" cy="18794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1" name="TextBox 17"/>
          <p:cNvSpPr txBox="1">
            <a:spLocks noChangeArrowheads="1"/>
          </p:cNvSpPr>
          <p:nvPr userDrawn="1"/>
        </p:nvSpPr>
        <p:spPr bwMode="auto">
          <a:xfrm>
            <a:off x="11729901" y="6607974"/>
            <a:ext cx="32573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F301968-5ADB-481E-B091-7AA12C6FDA85}" type="slidenum">
              <a:rPr lang="en-US" altLang="nl-BE" sz="900">
                <a:solidFill>
                  <a:schemeClr val="bg1"/>
                </a:solidFill>
                <a:latin typeface="Source Sans Pro" pitchFamily="34" charset="0"/>
              </a:rPr>
              <a:pPr algn="ctr" eaLnBrk="1" hangingPunct="1"/>
              <a:t>‹nr.›</a:t>
            </a:fld>
            <a:endParaRPr lang="en-US" altLang="nl-BE" dirty="0">
              <a:solidFill>
                <a:schemeClr val="bg1"/>
              </a:solidFill>
            </a:endParaRPr>
          </a:p>
        </p:txBody>
      </p:sp>
      <p:sp>
        <p:nvSpPr>
          <p:cNvPr id="26" name="Rectangle 25"/>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spTree>
    <p:extLst>
      <p:ext uri="{BB962C8B-B14F-4D97-AF65-F5344CB8AC3E}">
        <p14:creationId xmlns:p14="http://schemas.microsoft.com/office/powerpoint/2010/main" val="1094432332"/>
      </p:ext>
    </p:extLst>
  </p:cSld>
  <p:clrMapOvr>
    <a:masterClrMapping/>
  </p:clrMapOvr>
  <p:transition spd="slow" advTm="2000">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02">
    <p:spTree>
      <p:nvGrpSpPr>
        <p:cNvPr id="1" name=""/>
        <p:cNvGrpSpPr/>
        <p:nvPr/>
      </p:nvGrpSpPr>
      <p:grpSpPr>
        <a:xfrm>
          <a:off x="0" y="0"/>
          <a:ext cx="0" cy="0"/>
          <a:chOff x="0" y="0"/>
          <a:chExt cx="0" cy="0"/>
        </a:xfrm>
      </p:grpSpPr>
      <p:sp>
        <p:nvSpPr>
          <p:cNvPr id="5" name="Shape 2"/>
          <p:cNvSpPr/>
          <p:nvPr userDrawn="1"/>
        </p:nvSpPr>
        <p:spPr>
          <a:xfrm>
            <a:off x="9525"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4" name="Rounded Rectangle 13"/>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5" name="TextBox 16"/>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3759F8F0-1D76-42AE-A8C1-6CE52871DA18}"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31" name="Picture Placeholder 2"/>
          <p:cNvSpPr>
            <a:spLocks noGrp="1"/>
          </p:cNvSpPr>
          <p:nvPr>
            <p:ph type="pic" sz="quarter" idx="13"/>
          </p:nvPr>
        </p:nvSpPr>
        <p:spPr>
          <a:xfrm>
            <a:off x="6550107" y="1155206"/>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2" name="Picture Placeholder 2"/>
          <p:cNvSpPr>
            <a:spLocks noGrp="1"/>
          </p:cNvSpPr>
          <p:nvPr>
            <p:ph type="pic" sz="quarter" idx="14"/>
          </p:nvPr>
        </p:nvSpPr>
        <p:spPr>
          <a:xfrm>
            <a:off x="4195701" y="2813063"/>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3" name="Picture Placeholder 2"/>
          <p:cNvSpPr>
            <a:spLocks noGrp="1"/>
          </p:cNvSpPr>
          <p:nvPr>
            <p:ph type="pic" sz="quarter" idx="15"/>
          </p:nvPr>
        </p:nvSpPr>
        <p:spPr>
          <a:xfrm>
            <a:off x="6550107" y="4373877"/>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1831017013"/>
      </p:ext>
    </p:extLst>
  </p:cSld>
  <p:clrMapOvr>
    <a:masterClrMapping/>
  </p:clrMapOvr>
  <p:transition spd="slow" advTm="2000">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03">
    <p:spTree>
      <p:nvGrpSpPr>
        <p:cNvPr id="1" name=""/>
        <p:cNvGrpSpPr/>
        <p:nvPr/>
      </p:nvGrpSpPr>
      <p:grpSpPr>
        <a:xfrm>
          <a:off x="0" y="0"/>
          <a:ext cx="0" cy="0"/>
          <a:chOff x="0" y="0"/>
          <a:chExt cx="0" cy="0"/>
        </a:xfrm>
      </p:grpSpPr>
      <p:sp>
        <p:nvSpPr>
          <p:cNvPr id="4" name="Shape 2"/>
          <p:cNvSpPr/>
          <p:nvPr userDrawn="1"/>
        </p:nvSpPr>
        <p:spPr>
          <a:xfrm>
            <a:off x="0"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3" name="Rounded Rectangle 12"/>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4" name="TextBox 16"/>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7E88DA98-D28F-438D-88FF-4C1068140E93}"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31" name="Picture Placeholder 2"/>
          <p:cNvSpPr>
            <a:spLocks noGrp="1"/>
          </p:cNvSpPr>
          <p:nvPr>
            <p:ph type="pic" sz="quarter" idx="13"/>
          </p:nvPr>
        </p:nvSpPr>
        <p:spPr>
          <a:xfrm>
            <a:off x="6550108" y="1163704"/>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2" name="Picture Placeholder 2"/>
          <p:cNvSpPr>
            <a:spLocks noGrp="1"/>
          </p:cNvSpPr>
          <p:nvPr>
            <p:ph type="pic" sz="quarter" idx="14"/>
          </p:nvPr>
        </p:nvSpPr>
        <p:spPr>
          <a:xfrm>
            <a:off x="4195701" y="2764541"/>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1514799049"/>
      </p:ext>
    </p:extLst>
  </p:cSld>
  <p:clrMapOvr>
    <a:masterClrMapping/>
  </p:clrMapOvr>
  <p:transition spd="slow" advTm="2000">
    <p:cover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22" name="Shape 2"/>
          <p:cNvSpPr/>
          <p:nvPr userDrawn="1"/>
        </p:nvSpPr>
        <p:spPr>
          <a:xfrm>
            <a:off x="0" y="1401763"/>
            <a:ext cx="12192000" cy="5467350"/>
          </a:xfrm>
          <a:prstGeom prst="rect">
            <a:avLst/>
          </a:prstGeom>
          <a:solidFill>
            <a:srgbClr val="7B8DB3">
              <a:alpha val="4000"/>
            </a:srgbClr>
          </a:solidFill>
          <a:ln w="25400">
            <a:no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10" name="Rectangle 9"/>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p:cNvSpPr/>
          <p:nvPr userDrawn="1"/>
        </p:nvSpPr>
        <p:spPr>
          <a:xfrm>
            <a:off x="978090" y="254264"/>
            <a:ext cx="9184944"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sp>
        <p:nvSpPr>
          <p:cNvPr id="17" name="Text Placeholder 4"/>
          <p:cNvSpPr>
            <a:spLocks noGrp="1"/>
          </p:cNvSpPr>
          <p:nvPr>
            <p:ph type="body" sz="quarter" idx="12"/>
          </p:nvPr>
        </p:nvSpPr>
        <p:spPr>
          <a:xfrm>
            <a:off x="1080038" y="809688"/>
            <a:ext cx="8546187" cy="269360"/>
          </a:xfrm>
        </p:spPr>
        <p:txBody>
          <a:bodyPr>
            <a:normAutofit/>
          </a:bodyPr>
          <a:lstStyle>
            <a:lvl1pPr marL="0" indent="0">
              <a:buNone/>
              <a:defRPr sz="1200" baseline="0">
                <a:solidFill>
                  <a:srgbClr val="1F3A6E"/>
                </a:solidFill>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Click to edit Master text styles</a:t>
            </a:r>
          </a:p>
        </p:txBody>
      </p:sp>
      <p:sp>
        <p:nvSpPr>
          <p:cNvPr id="18" name="Text Placeholder 2"/>
          <p:cNvSpPr>
            <a:spLocks noGrp="1"/>
          </p:cNvSpPr>
          <p:nvPr>
            <p:ph type="body" sz="quarter" idx="11"/>
          </p:nvPr>
        </p:nvSpPr>
        <p:spPr>
          <a:xfrm>
            <a:off x="1080038" y="284713"/>
            <a:ext cx="8546187" cy="486355"/>
          </a:xfrm>
        </p:spPr>
        <p:txBody>
          <a:bodyPr>
            <a:noAutofit/>
          </a:bodyPr>
          <a:lstStyle>
            <a:lvl1pPr marL="0" indent="0">
              <a:buNone/>
              <a:defRPr sz="3200" baseline="0">
                <a:solidFill>
                  <a:srgbClr val="1F3A6E"/>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Click to edit Master text styles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585648"/>
            <a:ext cx="12192000" cy="283465"/>
          </a:xfrm>
          <a:prstGeom prst="rect">
            <a:avLst/>
          </a:prstGeom>
        </p:spPr>
      </p:pic>
      <p:sp>
        <p:nvSpPr>
          <p:cNvPr id="20" name="Rounded Rectangle 19"/>
          <p:cNvSpPr/>
          <p:nvPr userDrawn="1"/>
        </p:nvSpPr>
        <p:spPr>
          <a:xfrm>
            <a:off x="11798318" y="6629416"/>
            <a:ext cx="188897" cy="18794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1" name="TextBox 17"/>
          <p:cNvSpPr txBox="1">
            <a:spLocks noChangeArrowheads="1"/>
          </p:cNvSpPr>
          <p:nvPr userDrawn="1"/>
        </p:nvSpPr>
        <p:spPr bwMode="auto">
          <a:xfrm>
            <a:off x="11729901" y="6607974"/>
            <a:ext cx="32573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F301968-5ADB-481E-B091-7AA12C6FDA85}" type="slidenum">
              <a:rPr lang="en-US" altLang="nl-BE" sz="900">
                <a:solidFill>
                  <a:schemeClr val="bg1"/>
                </a:solidFill>
                <a:latin typeface="Source Sans Pro" pitchFamily="34" charset="0"/>
              </a:rPr>
              <a:pPr algn="ctr" eaLnBrk="1" hangingPunct="1"/>
              <a:t>‹nr.›</a:t>
            </a:fld>
            <a:endParaRPr lang="en-US" altLang="nl-BE" dirty="0">
              <a:solidFill>
                <a:schemeClr val="bg1"/>
              </a:solidFill>
            </a:endParaRPr>
          </a:p>
        </p:txBody>
      </p:sp>
    </p:spTree>
    <p:extLst>
      <p:ext uri="{BB962C8B-B14F-4D97-AF65-F5344CB8AC3E}">
        <p14:creationId xmlns:p14="http://schemas.microsoft.com/office/powerpoint/2010/main" val="2196848649"/>
      </p:ext>
    </p:extLst>
  </p:cSld>
  <p:clrMapOvr>
    <a:masterClrMapping/>
  </p:clrMapOvr>
  <p:transition spd="slow" advTm="2000">
    <p:cover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02">
    <p:spTree>
      <p:nvGrpSpPr>
        <p:cNvPr id="1" name=""/>
        <p:cNvGrpSpPr/>
        <p:nvPr/>
      </p:nvGrpSpPr>
      <p:grpSpPr>
        <a:xfrm>
          <a:off x="0" y="0"/>
          <a:ext cx="0" cy="0"/>
          <a:chOff x="0" y="0"/>
          <a:chExt cx="0" cy="0"/>
        </a:xfrm>
      </p:grpSpPr>
      <p:sp>
        <p:nvSpPr>
          <p:cNvPr id="29" name="Shape 2"/>
          <p:cNvSpPr/>
          <p:nvPr userDrawn="1"/>
        </p:nvSpPr>
        <p:spPr>
          <a:xfrm>
            <a:off x="9525"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7" name="Picture Placeholder 2"/>
          <p:cNvSpPr>
            <a:spLocks noGrp="1"/>
          </p:cNvSpPr>
          <p:nvPr>
            <p:ph type="pic" sz="quarter" idx="11"/>
          </p:nvPr>
        </p:nvSpPr>
        <p:spPr>
          <a:xfrm>
            <a:off x="4157315"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18" name="Picture Placeholder 2"/>
          <p:cNvSpPr>
            <a:spLocks noGrp="1"/>
          </p:cNvSpPr>
          <p:nvPr>
            <p:ph type="pic" sz="quarter" idx="12"/>
          </p:nvPr>
        </p:nvSpPr>
        <p:spPr>
          <a:xfrm>
            <a:off x="6045588"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19" name="Picture Placeholder 2"/>
          <p:cNvSpPr>
            <a:spLocks noGrp="1"/>
          </p:cNvSpPr>
          <p:nvPr>
            <p:ph type="pic" sz="quarter" idx="13"/>
          </p:nvPr>
        </p:nvSpPr>
        <p:spPr>
          <a:xfrm>
            <a:off x="7933861"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0" name="Picture Placeholder 2"/>
          <p:cNvSpPr>
            <a:spLocks noGrp="1"/>
          </p:cNvSpPr>
          <p:nvPr>
            <p:ph type="pic" sz="quarter" idx="14"/>
          </p:nvPr>
        </p:nvSpPr>
        <p:spPr>
          <a:xfrm>
            <a:off x="9822134"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1" name="Picture Placeholder 2"/>
          <p:cNvSpPr>
            <a:spLocks noGrp="1"/>
          </p:cNvSpPr>
          <p:nvPr>
            <p:ph type="pic" sz="quarter" idx="15"/>
          </p:nvPr>
        </p:nvSpPr>
        <p:spPr>
          <a:xfrm>
            <a:off x="6045588"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3" name="Picture Placeholder 2"/>
          <p:cNvSpPr>
            <a:spLocks noGrp="1"/>
          </p:cNvSpPr>
          <p:nvPr>
            <p:ph type="pic" sz="quarter" idx="17"/>
          </p:nvPr>
        </p:nvSpPr>
        <p:spPr>
          <a:xfrm>
            <a:off x="982213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4" name="Picture Placeholder 2"/>
          <p:cNvSpPr>
            <a:spLocks noGrp="1"/>
          </p:cNvSpPr>
          <p:nvPr>
            <p:ph type="pic" sz="quarter" idx="18"/>
          </p:nvPr>
        </p:nvSpPr>
        <p:spPr>
          <a:xfrm>
            <a:off x="793386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5" name="Picture Placeholder 2"/>
          <p:cNvSpPr>
            <a:spLocks noGrp="1"/>
          </p:cNvSpPr>
          <p:nvPr>
            <p:ph type="pic" sz="quarter" idx="19"/>
          </p:nvPr>
        </p:nvSpPr>
        <p:spPr>
          <a:xfrm>
            <a:off x="9822134"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2" name="Picture Placeholder 2"/>
          <p:cNvSpPr>
            <a:spLocks noGrp="1"/>
          </p:cNvSpPr>
          <p:nvPr>
            <p:ph type="pic" sz="quarter" idx="16"/>
          </p:nvPr>
        </p:nvSpPr>
        <p:spPr>
          <a:xfrm>
            <a:off x="7933861" y="2489044"/>
            <a:ext cx="1828799"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l"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12" name="Picture Placeholder 2"/>
          <p:cNvSpPr>
            <a:spLocks noGrp="1"/>
          </p:cNvSpPr>
          <p:nvPr>
            <p:ph type="pic" sz="quarter" idx="20"/>
          </p:nvPr>
        </p:nvSpPr>
        <p:spPr>
          <a:xfrm>
            <a:off x="380769"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13" name="Picture Placeholder 2"/>
          <p:cNvSpPr>
            <a:spLocks noGrp="1"/>
          </p:cNvSpPr>
          <p:nvPr>
            <p:ph type="pic" sz="quarter" idx="21"/>
          </p:nvPr>
        </p:nvSpPr>
        <p:spPr>
          <a:xfrm>
            <a:off x="2269042"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16" name="Picture Placeholder 2"/>
          <p:cNvSpPr>
            <a:spLocks noGrp="1"/>
          </p:cNvSpPr>
          <p:nvPr>
            <p:ph type="pic" sz="quarter" idx="22"/>
          </p:nvPr>
        </p:nvSpPr>
        <p:spPr>
          <a:xfrm>
            <a:off x="415708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26" name="Picture Placeholder 2"/>
          <p:cNvSpPr>
            <a:spLocks noGrp="1"/>
          </p:cNvSpPr>
          <p:nvPr>
            <p:ph type="pic" sz="quarter" idx="23"/>
          </p:nvPr>
        </p:nvSpPr>
        <p:spPr>
          <a:xfrm>
            <a:off x="2268811"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7" name="Picture Placeholder 2"/>
          <p:cNvSpPr>
            <a:spLocks noGrp="1"/>
          </p:cNvSpPr>
          <p:nvPr>
            <p:ph type="pic" sz="quarter" idx="24"/>
          </p:nvPr>
        </p:nvSpPr>
        <p:spPr>
          <a:xfrm>
            <a:off x="6045473"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8" name="Picture Placeholder 2"/>
          <p:cNvSpPr>
            <a:spLocks noGrp="1"/>
          </p:cNvSpPr>
          <p:nvPr>
            <p:ph type="pic" sz="quarter" idx="25"/>
          </p:nvPr>
        </p:nvSpPr>
        <p:spPr>
          <a:xfrm>
            <a:off x="41569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1" name="Picture Placeholder 2"/>
          <p:cNvSpPr>
            <a:spLocks noGrp="1"/>
          </p:cNvSpPr>
          <p:nvPr>
            <p:ph type="pic" sz="quarter" idx="26"/>
          </p:nvPr>
        </p:nvSpPr>
        <p:spPr>
          <a:xfrm>
            <a:off x="380769"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32" name="Picture Placeholder 2"/>
          <p:cNvSpPr>
            <a:spLocks noGrp="1"/>
          </p:cNvSpPr>
          <p:nvPr>
            <p:ph type="pic" sz="quarter" idx="27"/>
          </p:nvPr>
        </p:nvSpPr>
        <p:spPr>
          <a:xfrm>
            <a:off x="226881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33" name="Picture Placeholder 2"/>
          <p:cNvSpPr>
            <a:spLocks noGrp="1"/>
          </p:cNvSpPr>
          <p:nvPr>
            <p:ph type="pic" sz="quarter" idx="28"/>
          </p:nvPr>
        </p:nvSpPr>
        <p:spPr>
          <a:xfrm>
            <a:off x="3807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Tree>
    <p:extLst>
      <p:ext uri="{BB962C8B-B14F-4D97-AF65-F5344CB8AC3E}">
        <p14:creationId xmlns:p14="http://schemas.microsoft.com/office/powerpoint/2010/main" val="3156392037"/>
      </p:ext>
    </p:extLst>
  </p:cSld>
  <p:clrMapOvr>
    <a:masterClrMapping/>
  </p:clrMapOvr>
  <p:transition spd="slow" advTm="2000">
    <p:cover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03">
    <p:spTree>
      <p:nvGrpSpPr>
        <p:cNvPr id="1" name=""/>
        <p:cNvGrpSpPr/>
        <p:nvPr/>
      </p:nvGrpSpPr>
      <p:grpSpPr>
        <a:xfrm>
          <a:off x="0" y="0"/>
          <a:ext cx="0" cy="0"/>
          <a:chOff x="0" y="0"/>
          <a:chExt cx="0" cy="0"/>
        </a:xfrm>
      </p:grpSpPr>
      <p:sp>
        <p:nvSpPr>
          <p:cNvPr id="6"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7"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8" name="Rounded Rectangle 17"/>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9"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F301968-5ADB-481E-B091-7AA12C6FDA85}"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0" name="Picture Placeholder 2"/>
          <p:cNvSpPr>
            <a:spLocks noGrp="1"/>
          </p:cNvSpPr>
          <p:nvPr>
            <p:ph type="pic" sz="quarter" idx="20"/>
          </p:nvPr>
        </p:nvSpPr>
        <p:spPr>
          <a:xfrm>
            <a:off x="763406"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11" name="Picture Placeholder 2"/>
          <p:cNvSpPr>
            <a:spLocks noGrp="1"/>
          </p:cNvSpPr>
          <p:nvPr>
            <p:ph type="pic" sz="quarter" idx="21"/>
          </p:nvPr>
        </p:nvSpPr>
        <p:spPr>
          <a:xfrm>
            <a:off x="6139500"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24"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5" name="Text Placeholder 4"/>
          <p:cNvSpPr>
            <a:spLocks noGrp="1"/>
          </p:cNvSpPr>
          <p:nvPr>
            <p:ph type="body" sz="quarter" idx="22"/>
          </p:nvPr>
        </p:nvSpPr>
        <p:spPr>
          <a:xfrm>
            <a:off x="1132569" y="942857"/>
            <a:ext cx="466095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641101281"/>
      </p:ext>
    </p:extLst>
  </p:cSld>
  <p:clrMapOvr>
    <a:masterClrMapping/>
  </p:clrMapOvr>
  <p:transition spd="slow" advTm="2000">
    <p:cover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04">
    <p:spTree>
      <p:nvGrpSpPr>
        <p:cNvPr id="1" name=""/>
        <p:cNvGrpSpPr/>
        <p:nvPr/>
      </p:nvGrpSpPr>
      <p:grpSpPr>
        <a:xfrm>
          <a:off x="0" y="0"/>
          <a:ext cx="0" cy="0"/>
          <a:chOff x="0" y="0"/>
          <a:chExt cx="0" cy="0"/>
        </a:xfrm>
      </p:grpSpPr>
      <p:sp>
        <p:nvSpPr>
          <p:cNvPr id="9"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8"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9" name="Rounded Rectangle 18"/>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0"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9E0214EF-1B76-4886-AB81-5F6FDA64E6AA}"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4"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5" name="Text Placeholder 4"/>
          <p:cNvSpPr>
            <a:spLocks noGrp="1"/>
          </p:cNvSpPr>
          <p:nvPr>
            <p:ph type="body" sz="quarter" idx="2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34" name="Picture Placeholder 2"/>
          <p:cNvSpPr>
            <a:spLocks noGrp="1"/>
          </p:cNvSpPr>
          <p:nvPr>
            <p:ph type="pic" sz="quarter" idx="20"/>
          </p:nvPr>
        </p:nvSpPr>
        <p:spPr>
          <a:xfrm>
            <a:off x="6352358" y="1896743"/>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5" name="Picture Placeholder 2"/>
          <p:cNvSpPr>
            <a:spLocks noGrp="1"/>
          </p:cNvSpPr>
          <p:nvPr>
            <p:ph type="pic" sz="quarter" idx="25"/>
          </p:nvPr>
        </p:nvSpPr>
        <p:spPr>
          <a:xfrm>
            <a:off x="607313" y="1896744"/>
            <a:ext cx="5605346" cy="19939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6" name="Picture Placeholder 2"/>
          <p:cNvSpPr>
            <a:spLocks noGrp="1"/>
          </p:cNvSpPr>
          <p:nvPr>
            <p:ph type="pic" sz="quarter" idx="26"/>
          </p:nvPr>
        </p:nvSpPr>
        <p:spPr>
          <a:xfrm>
            <a:off x="607312"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37" name="Picture Placeholder 2"/>
          <p:cNvSpPr>
            <a:spLocks noGrp="1"/>
          </p:cNvSpPr>
          <p:nvPr>
            <p:ph type="pic" sz="quarter" idx="12"/>
          </p:nvPr>
        </p:nvSpPr>
        <p:spPr>
          <a:xfrm>
            <a:off x="2495585"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38" name="Picture Placeholder 2"/>
          <p:cNvSpPr>
            <a:spLocks noGrp="1"/>
          </p:cNvSpPr>
          <p:nvPr>
            <p:ph type="pic" sz="quarter" idx="13"/>
          </p:nvPr>
        </p:nvSpPr>
        <p:spPr>
          <a:xfrm>
            <a:off x="4383858"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3212012662"/>
      </p:ext>
    </p:extLst>
  </p:cSld>
  <p:clrMapOvr>
    <a:masterClrMapping/>
  </p:clrMapOvr>
  <p:transition spd="slow" advTm="2000">
    <p:cover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05">
    <p:spTree>
      <p:nvGrpSpPr>
        <p:cNvPr id="1" name=""/>
        <p:cNvGrpSpPr/>
        <p:nvPr/>
      </p:nvGrpSpPr>
      <p:grpSpPr>
        <a:xfrm>
          <a:off x="0" y="0"/>
          <a:ext cx="0" cy="0"/>
          <a:chOff x="0" y="0"/>
          <a:chExt cx="0" cy="0"/>
        </a:xfrm>
      </p:grpSpPr>
      <p:sp>
        <p:nvSpPr>
          <p:cNvPr id="8"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34" name="Picture Placeholder 2"/>
          <p:cNvSpPr>
            <a:spLocks noGrp="1"/>
          </p:cNvSpPr>
          <p:nvPr>
            <p:ph type="pic" sz="quarter" idx="20"/>
          </p:nvPr>
        </p:nvSpPr>
        <p:spPr>
          <a:xfrm>
            <a:off x="7723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5" name="Picture Placeholder 2"/>
          <p:cNvSpPr>
            <a:spLocks noGrp="1"/>
          </p:cNvSpPr>
          <p:nvPr>
            <p:ph type="pic" sz="quarter" idx="26"/>
          </p:nvPr>
        </p:nvSpPr>
        <p:spPr>
          <a:xfrm>
            <a:off x="3463048"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6" name="Picture Placeholder 2"/>
          <p:cNvSpPr>
            <a:spLocks noGrp="1"/>
          </p:cNvSpPr>
          <p:nvPr>
            <p:ph type="pic" sz="quarter" idx="27"/>
          </p:nvPr>
        </p:nvSpPr>
        <p:spPr>
          <a:xfrm>
            <a:off x="61439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37" name="Picture Placeholder 2"/>
          <p:cNvSpPr>
            <a:spLocks noGrp="1"/>
          </p:cNvSpPr>
          <p:nvPr>
            <p:ph type="pic" sz="quarter" idx="28"/>
          </p:nvPr>
        </p:nvSpPr>
        <p:spPr>
          <a:xfrm>
            <a:off x="8811194"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14" name="Rectangle 13"/>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p:cNvSpPr/>
          <p:nvPr userDrawn="1"/>
        </p:nvSpPr>
        <p:spPr>
          <a:xfrm>
            <a:off x="978090" y="254264"/>
            <a:ext cx="9184944"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sp>
        <p:nvSpPr>
          <p:cNvPr id="21" name="Text Placeholder 4"/>
          <p:cNvSpPr>
            <a:spLocks noGrp="1"/>
          </p:cNvSpPr>
          <p:nvPr>
            <p:ph type="body" sz="quarter" idx="12"/>
          </p:nvPr>
        </p:nvSpPr>
        <p:spPr>
          <a:xfrm>
            <a:off x="1080038" y="809688"/>
            <a:ext cx="8546187" cy="269360"/>
          </a:xfrm>
        </p:spPr>
        <p:txBody>
          <a:bodyPr>
            <a:normAutofit/>
          </a:bodyPr>
          <a:lstStyle>
            <a:lvl1pPr marL="0" indent="0">
              <a:buNone/>
              <a:defRPr sz="1200" baseline="0">
                <a:solidFill>
                  <a:srgbClr val="1F3A6E"/>
                </a:solidFill>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Click to edit Master text styles</a:t>
            </a:r>
          </a:p>
        </p:txBody>
      </p:sp>
      <p:sp>
        <p:nvSpPr>
          <p:cNvPr id="22" name="Text Placeholder 2"/>
          <p:cNvSpPr>
            <a:spLocks noGrp="1"/>
          </p:cNvSpPr>
          <p:nvPr>
            <p:ph type="body" sz="quarter" idx="11"/>
          </p:nvPr>
        </p:nvSpPr>
        <p:spPr>
          <a:xfrm>
            <a:off x="1080038" y="284713"/>
            <a:ext cx="8546187" cy="486355"/>
          </a:xfrm>
        </p:spPr>
        <p:txBody>
          <a:bodyPr>
            <a:noAutofit/>
          </a:bodyPr>
          <a:lstStyle>
            <a:lvl1pPr marL="0" indent="0">
              <a:buNone/>
              <a:defRPr sz="3200" baseline="0">
                <a:solidFill>
                  <a:srgbClr val="1F3A6E"/>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Click to edit Master text styles</a:t>
            </a:r>
          </a:p>
        </p:txBody>
      </p:sp>
      <p:pic>
        <p:nvPicPr>
          <p:cNvPr id="23" name="Picture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585648"/>
            <a:ext cx="12192000" cy="283465"/>
          </a:xfrm>
          <a:prstGeom prst="rect">
            <a:avLst/>
          </a:prstGeom>
        </p:spPr>
      </p:pic>
      <p:sp>
        <p:nvSpPr>
          <p:cNvPr id="26" name="Rounded Rectangle 25"/>
          <p:cNvSpPr/>
          <p:nvPr userDrawn="1"/>
        </p:nvSpPr>
        <p:spPr>
          <a:xfrm>
            <a:off x="11798318" y="6629416"/>
            <a:ext cx="188897" cy="18794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7" name="TextBox 17"/>
          <p:cNvSpPr txBox="1">
            <a:spLocks noChangeArrowheads="1"/>
          </p:cNvSpPr>
          <p:nvPr userDrawn="1"/>
        </p:nvSpPr>
        <p:spPr bwMode="auto">
          <a:xfrm>
            <a:off x="11729901" y="6607974"/>
            <a:ext cx="32573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F301968-5ADB-481E-B091-7AA12C6FDA85}" type="slidenum">
              <a:rPr lang="en-US" altLang="nl-BE" sz="900">
                <a:solidFill>
                  <a:schemeClr val="bg1"/>
                </a:solidFill>
                <a:latin typeface="Source Sans Pro" pitchFamily="34" charset="0"/>
              </a:rPr>
              <a:pPr algn="ctr" eaLnBrk="1" hangingPunct="1"/>
              <a:t>‹nr.›</a:t>
            </a:fld>
            <a:endParaRPr lang="en-US" altLang="nl-BE" dirty="0">
              <a:solidFill>
                <a:schemeClr val="bg1"/>
              </a:solidFill>
            </a:endParaRPr>
          </a:p>
        </p:txBody>
      </p:sp>
    </p:spTree>
    <p:extLst>
      <p:ext uri="{BB962C8B-B14F-4D97-AF65-F5344CB8AC3E}">
        <p14:creationId xmlns:p14="http://schemas.microsoft.com/office/powerpoint/2010/main" val="364322615"/>
      </p:ext>
    </p:extLst>
  </p:cSld>
  <p:clrMapOvr>
    <a:masterClrMapping/>
  </p:clrMapOvr>
  <p:transition spd="slow" advTm="2000">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D24416B-FB7E-4078-BA89-990FC81ABAD5}" type="datetimeFigureOut">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FBC900-739B-4B41-8062-2F093DFC84FD}" type="slidenum">
              <a:rPr lang="en-US"/>
              <a:pPr>
                <a:defRPr/>
              </a:pPr>
              <a:t>‹nr.›</a:t>
            </a:fld>
            <a:endParaRPr lang="en-US"/>
          </a:p>
        </p:txBody>
      </p:sp>
    </p:spTree>
    <p:extLst>
      <p:ext uri="{BB962C8B-B14F-4D97-AF65-F5344CB8AC3E}">
        <p14:creationId xmlns:p14="http://schemas.microsoft.com/office/powerpoint/2010/main" val="593539811"/>
      </p:ext>
    </p:extLst>
  </p:cSld>
  <p:clrMapOvr>
    <a:masterClrMapping/>
  </p:clrMapOvr>
  <p:transition spd="slow" advTm="2000">
    <p:cover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06">
    <p:spTree>
      <p:nvGrpSpPr>
        <p:cNvPr id="1" name=""/>
        <p:cNvGrpSpPr/>
        <p:nvPr/>
      </p:nvGrpSpPr>
      <p:grpSpPr>
        <a:xfrm>
          <a:off x="0" y="0"/>
          <a:ext cx="0" cy="0"/>
          <a:chOff x="0" y="0"/>
          <a:chExt cx="0" cy="0"/>
        </a:xfrm>
      </p:grpSpPr>
      <p:sp>
        <p:nvSpPr>
          <p:cNvPr id="11"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20"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21" name="Rounded Rectangle 20"/>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2"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6754B6E-2745-4FD4-A367-6F2FC00880B4}"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4"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5" name="Text Placeholder 4"/>
          <p:cNvSpPr>
            <a:spLocks noGrp="1"/>
          </p:cNvSpPr>
          <p:nvPr>
            <p:ph type="body" sz="quarter" idx="2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44" name="Picture Placeholder 2"/>
          <p:cNvSpPr>
            <a:spLocks noGrp="1"/>
          </p:cNvSpPr>
          <p:nvPr>
            <p:ph type="pic" sz="quarter" idx="29"/>
          </p:nvPr>
        </p:nvSpPr>
        <p:spPr>
          <a:xfrm>
            <a:off x="767399" y="1936700"/>
            <a:ext cx="5239701"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45" name="Picture Placeholder 2"/>
          <p:cNvSpPr>
            <a:spLocks noGrp="1"/>
          </p:cNvSpPr>
          <p:nvPr>
            <p:ph type="pic" sz="quarter" idx="30"/>
          </p:nvPr>
        </p:nvSpPr>
        <p:spPr>
          <a:xfrm>
            <a:off x="767399"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46" name="Picture Placeholder 2"/>
          <p:cNvSpPr>
            <a:spLocks noGrp="1"/>
          </p:cNvSpPr>
          <p:nvPr>
            <p:ph type="pic" sz="quarter" idx="31"/>
          </p:nvPr>
        </p:nvSpPr>
        <p:spPr>
          <a:xfrm>
            <a:off x="3463048"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47" name="Picture Placeholder 2"/>
          <p:cNvSpPr>
            <a:spLocks noGrp="1"/>
          </p:cNvSpPr>
          <p:nvPr>
            <p:ph type="pic" sz="quarter" idx="32"/>
          </p:nvPr>
        </p:nvSpPr>
        <p:spPr>
          <a:xfrm>
            <a:off x="612618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48" name="Picture Placeholder 2"/>
          <p:cNvSpPr>
            <a:spLocks noGrp="1"/>
          </p:cNvSpPr>
          <p:nvPr>
            <p:ph type="pic" sz="quarter" idx="33"/>
          </p:nvPr>
        </p:nvSpPr>
        <p:spPr>
          <a:xfrm>
            <a:off x="6134967"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49" name="Picture Placeholder 2"/>
          <p:cNvSpPr>
            <a:spLocks noGrp="1"/>
          </p:cNvSpPr>
          <p:nvPr>
            <p:ph type="pic" sz="quarter" idx="34"/>
          </p:nvPr>
        </p:nvSpPr>
        <p:spPr>
          <a:xfrm>
            <a:off x="8821160"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50" name="Picture Placeholder 2"/>
          <p:cNvSpPr>
            <a:spLocks noGrp="1"/>
          </p:cNvSpPr>
          <p:nvPr>
            <p:ph type="pic" sz="quarter" idx="35"/>
          </p:nvPr>
        </p:nvSpPr>
        <p:spPr>
          <a:xfrm>
            <a:off x="881137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2417233213"/>
      </p:ext>
    </p:extLst>
  </p:cSld>
  <p:clrMapOvr>
    <a:masterClrMapping/>
  </p:clrMapOvr>
  <p:transition spd="slow" advTm="2000">
    <p:cover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ne Mockup 02">
    <p:spTree>
      <p:nvGrpSpPr>
        <p:cNvPr id="1" name=""/>
        <p:cNvGrpSpPr/>
        <p:nvPr/>
      </p:nvGrpSpPr>
      <p:grpSpPr>
        <a:xfrm>
          <a:off x="0" y="0"/>
          <a:ext cx="0" cy="0"/>
          <a:chOff x="0" y="0"/>
          <a:chExt cx="0" cy="0"/>
        </a:xfrm>
      </p:grpSpPr>
      <p:sp>
        <p:nvSpPr>
          <p:cNvPr id="9" name="Shape 2"/>
          <p:cNvSpPr/>
          <p:nvPr userDrawn="1"/>
        </p:nvSpPr>
        <p:spPr>
          <a:xfrm>
            <a:off x="0"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0"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1" name="Rounded Rectangle 10"/>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2" name="TextBox 9"/>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BD21D980-62DC-4689-B01E-918006CF482C}"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7" name="Text Placeholder 2"/>
          <p:cNvSpPr>
            <a:spLocks noGrp="1"/>
          </p:cNvSpPr>
          <p:nvPr>
            <p:ph type="body" sz="quarter" idx="16"/>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8" name="Text Placeholder 4"/>
          <p:cNvSpPr>
            <a:spLocks noGrp="1"/>
          </p:cNvSpPr>
          <p:nvPr>
            <p:ph type="body" sz="quarter" idx="17"/>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19" name="Picture Placeholder 2"/>
          <p:cNvSpPr>
            <a:spLocks noGrp="1"/>
          </p:cNvSpPr>
          <p:nvPr>
            <p:ph type="pic" sz="quarter" idx="18"/>
          </p:nvPr>
        </p:nvSpPr>
        <p:spPr>
          <a:xfrm>
            <a:off x="3326287" y="42875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0" name="Picture Placeholder 2"/>
          <p:cNvSpPr>
            <a:spLocks noGrp="1"/>
          </p:cNvSpPr>
          <p:nvPr>
            <p:ph type="pic" sz="quarter" idx="19"/>
          </p:nvPr>
        </p:nvSpPr>
        <p:spPr>
          <a:xfrm>
            <a:off x="5129648" y="3182081"/>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2" name="Picture Placeholder 2"/>
          <p:cNvSpPr>
            <a:spLocks noGrp="1"/>
          </p:cNvSpPr>
          <p:nvPr>
            <p:ph type="pic" sz="quarter" idx="21"/>
          </p:nvPr>
        </p:nvSpPr>
        <p:spPr>
          <a:xfrm>
            <a:off x="8724451" y="942857"/>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3" name="Picture Placeholder 2"/>
          <p:cNvSpPr>
            <a:spLocks noGrp="1"/>
          </p:cNvSpPr>
          <p:nvPr>
            <p:ph type="pic" sz="quarter" idx="22"/>
          </p:nvPr>
        </p:nvSpPr>
        <p:spPr>
          <a:xfrm>
            <a:off x="10514239" y="-2351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5" name="Picture Placeholder 2"/>
          <p:cNvSpPr>
            <a:spLocks noGrp="1"/>
          </p:cNvSpPr>
          <p:nvPr>
            <p:ph type="pic" sz="quarter" idx="13"/>
          </p:nvPr>
        </p:nvSpPr>
        <p:spPr>
          <a:xfrm>
            <a:off x="7016275" y="1791063"/>
            <a:ext cx="1901952" cy="3931920"/>
          </a:xfrm>
          <a:prstGeom prst="rect">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orthographicFront">
              <a:rot lat="2400000" lon="2400000" rev="3630000"/>
            </a:camera>
            <a:lightRig rig="threePt" dir="t"/>
          </a:scene3d>
          <a:sp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2597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ne Mockup 0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11" name="Rectangle 10"/>
          <p:cNvSpPr/>
          <p:nvPr userDrawn="1"/>
        </p:nvSpPr>
        <p:spPr>
          <a:xfrm>
            <a:off x="4205122" y="941936"/>
            <a:ext cx="3260476"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p:cNvSpPr/>
          <p:nvPr userDrawn="1"/>
        </p:nvSpPr>
        <p:spPr>
          <a:xfrm>
            <a:off x="4708641" y="941936"/>
            <a:ext cx="2774713" cy="851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9" name="Shape 2"/>
          <p:cNvSpPr/>
          <p:nvPr userDrawn="1"/>
        </p:nvSpPr>
        <p:spPr>
          <a:xfrm>
            <a:off x="9525" y="0"/>
            <a:ext cx="12192000" cy="6869113"/>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22" name="Text Placeholder 2"/>
          <p:cNvSpPr>
            <a:spLocks noGrp="1"/>
          </p:cNvSpPr>
          <p:nvPr>
            <p:ph type="body" sz="quarter" idx="14"/>
          </p:nvPr>
        </p:nvSpPr>
        <p:spPr>
          <a:xfrm>
            <a:off x="2346541" y="4743747"/>
            <a:ext cx="2601739" cy="471202"/>
          </a:xfrm>
        </p:spPr>
        <p:txBody>
          <a:bodyPr>
            <a:noAutofit/>
          </a:bodyPr>
          <a:lstStyle>
            <a:lvl1pPr marL="0" indent="0">
              <a:buNone/>
              <a:defRPr sz="3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a:t>Click to edit Master text styles</a:t>
            </a:r>
          </a:p>
        </p:txBody>
      </p:sp>
      <p:sp>
        <p:nvSpPr>
          <p:cNvPr id="23" name="Text Placeholder 2"/>
          <p:cNvSpPr>
            <a:spLocks noGrp="1"/>
          </p:cNvSpPr>
          <p:nvPr>
            <p:ph type="body" sz="quarter" idx="15"/>
          </p:nvPr>
        </p:nvSpPr>
        <p:spPr>
          <a:xfrm>
            <a:off x="2365449" y="4344935"/>
            <a:ext cx="2601739" cy="299359"/>
          </a:xfrm>
        </p:spPr>
        <p:txBody>
          <a:bodyPr>
            <a:noAutofit/>
          </a:bodyPr>
          <a:lstStyle>
            <a:lvl1pPr marL="0" indent="0">
              <a:buNone/>
              <a:defRPr sz="1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a:t>Click to edit Master text styles</a:t>
            </a: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
        <p:nvSpPr>
          <p:cNvPr id="25" name="Rectangle 24"/>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585648"/>
            <a:ext cx="12192000" cy="283465"/>
          </a:xfrm>
          <a:prstGeom prst="rect">
            <a:avLst/>
          </a:prstGeom>
        </p:spPr>
      </p:pic>
      <p:sp>
        <p:nvSpPr>
          <p:cNvPr id="30" name="Rounded Rectangle 29"/>
          <p:cNvSpPr/>
          <p:nvPr userDrawn="1"/>
        </p:nvSpPr>
        <p:spPr>
          <a:xfrm>
            <a:off x="11798318" y="6629416"/>
            <a:ext cx="188897" cy="18794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31" name="TextBox 17"/>
          <p:cNvSpPr txBox="1">
            <a:spLocks noChangeArrowheads="1"/>
          </p:cNvSpPr>
          <p:nvPr userDrawn="1"/>
        </p:nvSpPr>
        <p:spPr bwMode="auto">
          <a:xfrm>
            <a:off x="11729901" y="6607974"/>
            <a:ext cx="32573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F301968-5ADB-481E-B091-7AA12C6FDA85}" type="slidenum">
              <a:rPr lang="en-US" altLang="nl-BE" sz="900">
                <a:solidFill>
                  <a:schemeClr val="bg1"/>
                </a:solidFill>
                <a:latin typeface="Source Sans Pro" pitchFamily="34" charset="0"/>
              </a:rPr>
              <a:pPr algn="ctr" eaLnBrk="1" hangingPunct="1"/>
              <a:t>‹nr.›</a:t>
            </a:fld>
            <a:endParaRPr lang="en-US" altLang="nl-BE" dirty="0">
              <a:solidFill>
                <a:schemeClr val="bg1"/>
              </a:solidFill>
            </a:endParaRPr>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1401763"/>
          </a:xfrm>
          <a:prstGeom prst="rect">
            <a:avLst/>
          </a:prstGeom>
        </p:spPr>
      </p:pic>
      <p:sp>
        <p:nvSpPr>
          <p:cNvPr id="33" name="Rectangle 32"/>
          <p:cNvSpPr/>
          <p:nvPr userDrawn="1"/>
        </p:nvSpPr>
        <p:spPr>
          <a:xfrm>
            <a:off x="10702031" y="-44389"/>
            <a:ext cx="1489969" cy="1446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7117" y="220233"/>
            <a:ext cx="1339718" cy="916905"/>
          </a:xfrm>
          <a:prstGeom prst="rect">
            <a:avLst/>
          </a:prstGeom>
        </p:spPr>
      </p:pic>
    </p:spTree>
    <p:extLst>
      <p:ext uri="{BB962C8B-B14F-4D97-AF65-F5344CB8AC3E}">
        <p14:creationId xmlns:p14="http://schemas.microsoft.com/office/powerpoint/2010/main" val="1693657703"/>
      </p:ext>
    </p:extLst>
  </p:cSld>
  <p:clrMapOvr>
    <a:masterClrMapping/>
  </p:clrMapOvr>
  <p:transition spd="slow" advTm="2000">
    <p:cover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ne Mockup 04">
    <p:spTree>
      <p:nvGrpSpPr>
        <p:cNvPr id="1" name=""/>
        <p:cNvGrpSpPr/>
        <p:nvPr/>
      </p:nvGrpSpPr>
      <p:grpSpPr>
        <a:xfrm>
          <a:off x="0" y="0"/>
          <a:ext cx="0" cy="0"/>
          <a:chOff x="0" y="0"/>
          <a:chExt cx="0" cy="0"/>
        </a:xfrm>
      </p:grpSpPr>
      <p:sp>
        <p:nvSpPr>
          <p:cNvPr id="7"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6"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7" name="Rounded Rectangle 16"/>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8"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8035205B-0F33-42D2-9A51-3EDD3795A5DE}"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25" name="Picture Placeholder 10"/>
          <p:cNvSpPr>
            <a:spLocks noGrp="1"/>
          </p:cNvSpPr>
          <p:nvPr>
            <p:ph type="pic" sz="quarter" idx="10"/>
          </p:nvPr>
        </p:nvSpPr>
        <p:spPr>
          <a:xfrm>
            <a:off x="3919118"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28" name="Picture Placeholder 16"/>
          <p:cNvSpPr>
            <a:spLocks noGrp="1"/>
          </p:cNvSpPr>
          <p:nvPr>
            <p:ph type="pic" sz="quarter" idx="13"/>
          </p:nvPr>
        </p:nvSpPr>
        <p:spPr>
          <a:xfrm>
            <a:off x="6600599"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29" name="Picture Placeholder 13"/>
          <p:cNvSpPr>
            <a:spLocks noGrp="1"/>
          </p:cNvSpPr>
          <p:nvPr>
            <p:ph type="pic" sz="quarter" idx="14"/>
          </p:nvPr>
        </p:nvSpPr>
        <p:spPr>
          <a:xfrm>
            <a:off x="5134187" y="2248886"/>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3468100625"/>
      </p:ext>
    </p:extLst>
  </p:cSld>
  <p:clrMapOvr>
    <a:masterClrMapping/>
  </p:clrMapOvr>
  <p:transition spd="slow" advTm="2000">
    <p:cover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Mockup 05">
    <p:spTree>
      <p:nvGrpSpPr>
        <p:cNvPr id="1" name=""/>
        <p:cNvGrpSpPr/>
        <p:nvPr/>
      </p:nvGrpSpPr>
      <p:grpSpPr>
        <a:xfrm>
          <a:off x="0" y="0"/>
          <a:ext cx="0" cy="0"/>
          <a:chOff x="0" y="0"/>
          <a:chExt cx="0" cy="0"/>
        </a:xfrm>
      </p:grpSpPr>
      <p:sp>
        <p:nvSpPr>
          <p:cNvPr id="14"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5"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6" name="Rounded Rectangle 15"/>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7"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31FA49DF-D7D8-4F9B-B085-7085A293F426}"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30" name="Picture Placeholder 5"/>
          <p:cNvSpPr>
            <a:spLocks noGrp="1"/>
          </p:cNvSpPr>
          <p:nvPr>
            <p:ph type="pic" sz="quarter" idx="13"/>
          </p:nvPr>
        </p:nvSpPr>
        <p:spPr>
          <a:xfrm>
            <a:off x="1314025" y="2204778"/>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33" name="Picture Placeholder 2"/>
          <p:cNvSpPr>
            <a:spLocks noGrp="1"/>
          </p:cNvSpPr>
          <p:nvPr>
            <p:ph type="pic" sz="quarter" idx="15"/>
          </p:nvPr>
        </p:nvSpPr>
        <p:spPr>
          <a:xfrm>
            <a:off x="3536972" y="2204778"/>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261814846"/>
      </p:ext>
    </p:extLst>
  </p:cSld>
  <p:clrMapOvr>
    <a:masterClrMapping/>
  </p:clrMapOvr>
  <p:transition spd="slow" advTm="2000">
    <p:cover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ne Mockup 06">
    <p:spTree>
      <p:nvGrpSpPr>
        <p:cNvPr id="1" name=""/>
        <p:cNvGrpSpPr/>
        <p:nvPr/>
      </p:nvGrpSpPr>
      <p:grpSpPr>
        <a:xfrm>
          <a:off x="0" y="0"/>
          <a:ext cx="0" cy="0"/>
          <a:chOff x="0" y="0"/>
          <a:chExt cx="0" cy="0"/>
        </a:xfrm>
      </p:grpSpPr>
      <p:sp>
        <p:nvSpPr>
          <p:cNvPr id="15"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6"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7" name="Rounded Rectangle 16"/>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8"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C7C58938-93E6-4E7C-B378-57BDB277AF24}"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25" name="Picture Placeholder 12"/>
          <p:cNvSpPr>
            <a:spLocks noGrp="1"/>
          </p:cNvSpPr>
          <p:nvPr>
            <p:ph type="pic" sz="quarter" idx="13"/>
          </p:nvPr>
        </p:nvSpPr>
        <p:spPr>
          <a:xfrm>
            <a:off x="747991" y="2194267"/>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34" name="Picture Placeholder 2"/>
          <p:cNvSpPr>
            <a:spLocks noGrp="1"/>
          </p:cNvSpPr>
          <p:nvPr>
            <p:ph type="pic" sz="quarter" idx="15"/>
          </p:nvPr>
        </p:nvSpPr>
        <p:spPr>
          <a:xfrm>
            <a:off x="2878636"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35" name="Picture Placeholder 2"/>
          <p:cNvSpPr>
            <a:spLocks noGrp="1"/>
          </p:cNvSpPr>
          <p:nvPr>
            <p:ph type="pic" sz="quarter" idx="21"/>
          </p:nvPr>
        </p:nvSpPr>
        <p:spPr>
          <a:xfrm>
            <a:off x="5009281"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4169112013"/>
      </p:ext>
    </p:extLst>
  </p:cSld>
  <p:clrMapOvr>
    <a:masterClrMapping/>
  </p:clrMapOvr>
  <p:transition spd="slow" advTm="2000">
    <p:cover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Mockup 07">
    <p:spTree>
      <p:nvGrpSpPr>
        <p:cNvPr id="1" name=""/>
        <p:cNvGrpSpPr/>
        <p:nvPr/>
      </p:nvGrpSpPr>
      <p:grpSpPr>
        <a:xfrm>
          <a:off x="0" y="0"/>
          <a:ext cx="0" cy="0"/>
          <a:chOff x="0" y="0"/>
          <a:chExt cx="0" cy="0"/>
        </a:xfrm>
      </p:grpSpPr>
      <p:sp>
        <p:nvSpPr>
          <p:cNvPr id="6"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5"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6" name="Rounded Rectangle 15"/>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7"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AF7A0828-81FE-4727-A72B-77D0C6271C16}"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2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2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30" name="Picture Placeholder 11"/>
          <p:cNvSpPr>
            <a:spLocks noGrp="1"/>
          </p:cNvSpPr>
          <p:nvPr>
            <p:ph type="pic" sz="quarter" idx="10"/>
          </p:nvPr>
        </p:nvSpPr>
        <p:spPr>
          <a:xfrm>
            <a:off x="3364249"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31" name="Picture Placeholder 14"/>
          <p:cNvSpPr>
            <a:spLocks noGrp="1"/>
          </p:cNvSpPr>
          <p:nvPr>
            <p:ph type="pic" sz="quarter" idx="13"/>
          </p:nvPr>
        </p:nvSpPr>
        <p:spPr>
          <a:xfrm>
            <a:off x="7212686"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3636842277"/>
      </p:ext>
    </p:extLst>
  </p:cSld>
  <p:clrMapOvr>
    <a:masterClrMapping/>
  </p:clrMapOvr>
  <p:transition spd="slow" advTm="2000">
    <p:cover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tch Mockup">
    <p:spTree>
      <p:nvGrpSpPr>
        <p:cNvPr id="1" name=""/>
        <p:cNvGrpSpPr/>
        <p:nvPr/>
      </p:nvGrpSpPr>
      <p:grpSpPr>
        <a:xfrm>
          <a:off x="0" y="0"/>
          <a:ext cx="0" cy="0"/>
          <a:chOff x="0" y="0"/>
          <a:chExt cx="0" cy="0"/>
        </a:xfrm>
      </p:grpSpPr>
      <p:sp>
        <p:nvSpPr>
          <p:cNvPr id="15"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8"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20" name="Rounded Rectangle 19"/>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2"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98492DE6-BD3B-45CE-AED7-C132630DACA3}"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19" name="Picture Placeholder 2"/>
          <p:cNvSpPr>
            <a:spLocks noGrp="1"/>
          </p:cNvSpPr>
          <p:nvPr>
            <p:ph type="pic" sz="quarter" idx="14"/>
          </p:nvPr>
        </p:nvSpPr>
        <p:spPr>
          <a:xfrm>
            <a:off x="3763248" y="3088577"/>
            <a:ext cx="1271780" cy="1582037"/>
          </a:xfrm>
          <a:prstGeom prst="rect">
            <a:avLst/>
          </a:prstGeom>
          <a:pattFill prst="pct5">
            <a:fgClr>
              <a:schemeClr val="bg1"/>
            </a:fgClr>
            <a:bgClr>
              <a:schemeClr val="tx2">
                <a:lumMod val="20000"/>
                <a:lumOff val="80000"/>
              </a:schemeClr>
            </a:bgClr>
          </a:pattFill>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endParaRPr lang="en-US" noProof="0" dirty="0"/>
          </a:p>
        </p:txBody>
      </p:sp>
      <p:sp>
        <p:nvSpPr>
          <p:cNvPr id="21" name="Picture Placeholder 2"/>
          <p:cNvSpPr>
            <a:spLocks noGrp="1"/>
          </p:cNvSpPr>
          <p:nvPr>
            <p:ph type="pic" sz="quarter" idx="16"/>
          </p:nvPr>
        </p:nvSpPr>
        <p:spPr>
          <a:xfrm>
            <a:off x="7198536" y="3088577"/>
            <a:ext cx="1271780" cy="1582037"/>
          </a:xfrm>
          <a:prstGeom prst="rect">
            <a:avLst/>
          </a:prstGeom>
          <a:pattFill prst="pct5">
            <a:fgClr>
              <a:schemeClr val="bg1"/>
            </a:fgClr>
            <a:bgClr>
              <a:schemeClr val="tx2">
                <a:lumMod val="20000"/>
                <a:lumOff val="80000"/>
              </a:schemeClr>
            </a:bgClr>
          </a:pattFill>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sp>
        <p:nvSpPr>
          <p:cNvPr id="23" name="Picture Placeholder 2"/>
          <p:cNvSpPr>
            <a:spLocks noGrp="1"/>
          </p:cNvSpPr>
          <p:nvPr>
            <p:ph type="pic" sz="quarter" idx="15"/>
          </p:nvPr>
        </p:nvSpPr>
        <p:spPr>
          <a:xfrm>
            <a:off x="5417303" y="3009475"/>
            <a:ext cx="1398958" cy="1740241"/>
          </a:xfrm>
          <a:prstGeom prst="rect">
            <a:avLst/>
          </a:prstGeom>
          <a:pattFill prst="pct5">
            <a:fgClr>
              <a:schemeClr val="bg1"/>
            </a:fgClr>
            <a:bgClr>
              <a:schemeClr val="tx2">
                <a:lumMod val="20000"/>
                <a:lumOff val="80000"/>
              </a:schemeClr>
            </a:bgClr>
          </a:pattFill>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en-US" noProof="0"/>
              <a:t>Click icon to add picture</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2463601353"/>
      </p:ext>
    </p:extLst>
  </p:cSld>
  <p:clrMapOvr>
    <a:masterClrMapping/>
  </p:clrMapOvr>
  <p:transition spd="slow" advTm="2000">
    <p:cover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 Mockup 01">
    <p:spTree>
      <p:nvGrpSpPr>
        <p:cNvPr id="1" name=""/>
        <p:cNvGrpSpPr/>
        <p:nvPr/>
      </p:nvGrpSpPr>
      <p:grpSpPr>
        <a:xfrm>
          <a:off x="0" y="0"/>
          <a:ext cx="0" cy="0"/>
          <a:chOff x="0" y="0"/>
          <a:chExt cx="0" cy="0"/>
        </a:xfrm>
      </p:grpSpPr>
      <p:sp>
        <p:nvSpPr>
          <p:cNvPr id="13"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4"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5" name="Rounded Rectangle 14"/>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8"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EC70076A-8825-4943-AA85-47E598C612A4}"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20" name="Picture Placeholder 10"/>
          <p:cNvSpPr>
            <a:spLocks noGrp="1"/>
          </p:cNvSpPr>
          <p:nvPr>
            <p:ph type="pic" sz="quarter" idx="10"/>
          </p:nvPr>
        </p:nvSpPr>
        <p:spPr>
          <a:xfrm>
            <a:off x="-876957" y="2093530"/>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4097285225"/>
      </p:ext>
    </p:extLst>
  </p:cSld>
  <p:clrMapOvr>
    <a:masterClrMapping/>
  </p:clrMapOvr>
  <p:transition spd="slow" advTm="2000">
    <p:cover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 Mockup 02">
    <p:spTree>
      <p:nvGrpSpPr>
        <p:cNvPr id="1" name=""/>
        <p:cNvGrpSpPr/>
        <p:nvPr/>
      </p:nvGrpSpPr>
      <p:grpSpPr>
        <a:xfrm>
          <a:off x="0" y="0"/>
          <a:ext cx="0" cy="0"/>
          <a:chOff x="0" y="0"/>
          <a:chExt cx="0" cy="0"/>
        </a:xfrm>
      </p:grpSpPr>
      <p:sp>
        <p:nvSpPr>
          <p:cNvPr id="13"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4"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5" name="Rounded Rectangle 14"/>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9"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6E98515C-0969-48E5-B662-FBA7F0C0967B}"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18" name="Picture Placeholder 10"/>
          <p:cNvSpPr>
            <a:spLocks noGrp="1"/>
          </p:cNvSpPr>
          <p:nvPr>
            <p:ph type="pic" sz="quarter" idx="10"/>
          </p:nvPr>
        </p:nvSpPr>
        <p:spPr>
          <a:xfrm>
            <a:off x="3542643" y="1988755"/>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1198243428"/>
      </p:ext>
    </p:extLst>
  </p:cSld>
  <p:clrMapOvr>
    <a:masterClrMapping/>
  </p:clrMapOvr>
  <p:transition spd="slow" advTm="2000">
    <p:cover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479A6FD-006C-419D-B2BE-B7AFA6119F3A}" type="datetimeFigureOut">
              <a:rPr lang="en-US"/>
              <a:pPr>
                <a:defRPr/>
              </a:pPr>
              <a:t>7/18/18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339432-0C1C-483F-A7FB-3103C95F6429}" type="slidenum">
              <a:rPr lang="en-US"/>
              <a:pPr>
                <a:defRPr/>
              </a:pPr>
              <a:t>‹nr.›</a:t>
            </a:fld>
            <a:endParaRPr lang="en-US"/>
          </a:p>
        </p:txBody>
      </p:sp>
    </p:spTree>
    <p:extLst>
      <p:ext uri="{BB962C8B-B14F-4D97-AF65-F5344CB8AC3E}">
        <p14:creationId xmlns:p14="http://schemas.microsoft.com/office/powerpoint/2010/main" val="573194543"/>
      </p:ext>
    </p:extLst>
  </p:cSld>
  <p:clrMapOvr>
    <a:masterClrMapping/>
  </p:clrMapOvr>
  <p:transition spd="slow" advTm="2000">
    <p:cover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t Mockup 01">
    <p:spTree>
      <p:nvGrpSpPr>
        <p:cNvPr id="1" name=""/>
        <p:cNvGrpSpPr/>
        <p:nvPr/>
      </p:nvGrpSpPr>
      <p:grpSpPr>
        <a:xfrm>
          <a:off x="0" y="0"/>
          <a:ext cx="0" cy="0"/>
          <a:chOff x="0" y="0"/>
          <a:chExt cx="0" cy="0"/>
        </a:xfrm>
      </p:grpSpPr>
      <p:sp>
        <p:nvSpPr>
          <p:cNvPr id="14"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5"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8" name="Rounded Rectangle 17"/>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21"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B897F609-DEC5-4C1C-87DA-EDB3C54F9ACE}"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19" name="Picture Placeholder 15"/>
          <p:cNvSpPr>
            <a:spLocks noGrp="1"/>
          </p:cNvSpPr>
          <p:nvPr>
            <p:ph type="pic" sz="quarter" idx="13"/>
          </p:nvPr>
        </p:nvSpPr>
        <p:spPr>
          <a:xfrm>
            <a:off x="8496728" y="1857127"/>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sp>
        <p:nvSpPr>
          <p:cNvPr id="20" name="Picture Placeholder 12"/>
          <p:cNvSpPr>
            <a:spLocks noGrp="1"/>
          </p:cNvSpPr>
          <p:nvPr>
            <p:ph type="pic" sz="quarter" idx="10"/>
          </p:nvPr>
        </p:nvSpPr>
        <p:spPr>
          <a:xfrm>
            <a:off x="6267904" y="2180516"/>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4154846195"/>
      </p:ext>
    </p:extLst>
  </p:cSld>
  <p:clrMapOvr>
    <a:masterClrMapping/>
  </p:clrMapOvr>
  <p:transition spd="slow" advTm="2000">
    <p:cover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3" name="Shape 2"/>
          <p:cNvSpPr/>
          <p:nvPr userDrawn="1"/>
        </p:nvSpPr>
        <p:spPr>
          <a:xfrm>
            <a:off x="0" y="1401763"/>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defTabSz="292100"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2000">
              <a:solidFill>
                <a:srgbClr val="FFFFFF"/>
              </a:solidFill>
              <a:effectLst>
                <a:outerShdw blurRad="38100" dist="12700" dir="5400000" rotWithShape="0">
                  <a:srgbClr val="000000">
                    <a:alpha val="50000"/>
                  </a:srgbClr>
                </a:outerShdw>
              </a:effectLst>
              <a:latin typeface="+mn-lt"/>
            </a:endParaRPr>
          </a:p>
        </p:txBody>
      </p:sp>
      <p:sp>
        <p:nvSpPr>
          <p:cNvPr id="14" name="Shape 2711"/>
          <p:cNvSpPr/>
          <p:nvPr userDrawn="1"/>
        </p:nvSpPr>
        <p:spPr>
          <a:xfrm>
            <a:off x="608013" y="560388"/>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15" name="Rounded Rectangle 14"/>
          <p:cNvSpPr/>
          <p:nvPr userDrawn="1"/>
        </p:nvSpPr>
        <p:spPr>
          <a:xfrm>
            <a:off x="11264900" y="6215063"/>
            <a:ext cx="315913" cy="31432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Source Sans Pro" panose="020B0503030403020204" pitchFamily="34" charset="0"/>
            </a:endParaRPr>
          </a:p>
        </p:txBody>
      </p:sp>
      <p:sp>
        <p:nvSpPr>
          <p:cNvPr id="19" name="TextBox 17"/>
          <p:cNvSpPr txBox="1">
            <a:spLocks noChangeArrowheads="1"/>
          </p:cNvSpPr>
          <p:nvPr userDrawn="1"/>
        </p:nvSpPr>
        <p:spPr bwMode="auto">
          <a:xfrm>
            <a:off x="11253788" y="6235700"/>
            <a:ext cx="34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83936D74-5EB2-431C-B675-B35CF6D6DCAF}" type="slidenum">
              <a:rPr lang="en-US" altLang="nl-BE" sz="1200">
                <a:solidFill>
                  <a:schemeClr val="accent1"/>
                </a:solidFill>
                <a:latin typeface="Source Sans Pro" pitchFamily="34" charset="0"/>
              </a:rPr>
              <a:pPr algn="ctr" eaLnBrk="1" hangingPunct="1"/>
              <a:t>‹nr.›</a:t>
            </a:fld>
            <a:endParaRPr lang="en-US" altLang="nl-BE">
              <a:solidFill>
                <a:schemeClr val="accent1"/>
              </a:solidFill>
            </a:endParaRPr>
          </a:p>
        </p:txBody>
      </p:sp>
      <p:sp>
        <p:nvSpPr>
          <p:cNvPr id="16" name="Text Placeholder 2"/>
          <p:cNvSpPr>
            <a:spLocks noGrp="1"/>
          </p:cNvSpPr>
          <p:nvPr>
            <p:ph type="body" sz="quarter" idx="11"/>
          </p:nvPr>
        </p:nvSpPr>
        <p:spPr>
          <a:xfrm>
            <a:off x="1114373" y="456502"/>
            <a:ext cx="9210034"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Click to edit Master text styles</a:t>
            </a:r>
          </a:p>
        </p:txBody>
      </p:sp>
      <p:sp>
        <p:nvSpPr>
          <p:cNvPr id="17" name="Text Placeholder 4"/>
          <p:cNvSpPr>
            <a:spLocks noGrp="1"/>
          </p:cNvSpPr>
          <p:nvPr>
            <p:ph type="body" sz="quarter" idx="12"/>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a:t>Click to edit Master text styles</a:t>
            </a:r>
          </a:p>
        </p:txBody>
      </p:sp>
      <p:sp>
        <p:nvSpPr>
          <p:cNvPr id="18" name="Picture Placeholder 7"/>
          <p:cNvSpPr>
            <a:spLocks noGrp="1"/>
          </p:cNvSpPr>
          <p:nvPr>
            <p:ph type="pic" sz="quarter" idx="10"/>
          </p:nvPr>
        </p:nvSpPr>
        <p:spPr>
          <a:xfrm>
            <a:off x="-46803" y="2049724"/>
            <a:ext cx="5067049" cy="3166953"/>
          </a:xfrm>
          <a:custGeom>
            <a:avLst/>
            <a:gdLst>
              <a:gd name="connsiteX0" fmla="*/ 0 w 5067049"/>
              <a:gd name="connsiteY0" fmla="*/ 0 h 3166953"/>
              <a:gd name="connsiteX1" fmla="*/ 5067049 w 5067049"/>
              <a:gd name="connsiteY1" fmla="*/ 0 h 3166953"/>
              <a:gd name="connsiteX2" fmla="*/ 5067049 w 5067049"/>
              <a:gd name="connsiteY2" fmla="*/ 3166953 h 3166953"/>
              <a:gd name="connsiteX3" fmla="*/ 0 w 5067049"/>
              <a:gd name="connsiteY3" fmla="*/ 3166953 h 3166953"/>
            </a:gdLst>
            <a:ahLst/>
            <a:cxnLst>
              <a:cxn ang="0">
                <a:pos x="connsiteX0" y="connsiteY0"/>
              </a:cxn>
              <a:cxn ang="0">
                <a:pos x="connsiteX1" y="connsiteY1"/>
              </a:cxn>
              <a:cxn ang="0">
                <a:pos x="connsiteX2" y="connsiteY2"/>
              </a:cxn>
              <a:cxn ang="0">
                <a:pos x="connsiteX3" y="connsiteY3"/>
              </a:cxn>
            </a:cxnLst>
            <a:rect l="l" t="t" r="r" b="b"/>
            <a:pathLst>
              <a:path w="5067049" h="3166953">
                <a:moveTo>
                  <a:pt x="0" y="0"/>
                </a:moveTo>
                <a:lnTo>
                  <a:pt x="5067049" y="0"/>
                </a:lnTo>
                <a:lnTo>
                  <a:pt x="5067049" y="3166953"/>
                </a:lnTo>
                <a:lnTo>
                  <a:pt x="0" y="3166953"/>
                </a:lnTo>
                <a:close/>
              </a:path>
            </a:pathLst>
          </a:custGeom>
          <a:pattFill prst="pct5">
            <a:fgClr>
              <a:schemeClr val="bg1"/>
            </a:fgClr>
            <a:bgClr>
              <a:schemeClr val="tx2">
                <a:lumMod val="20000"/>
                <a:lumOff val="80000"/>
              </a:schemeClr>
            </a:bgClr>
          </a:pattFill>
        </p:spPr>
        <p:txBody>
          <a:bodyPr rtlCol="0">
            <a:noAutofit/>
          </a:bodyPr>
          <a:lstStyle/>
          <a:p>
            <a:pPr lvl="0"/>
            <a:endParaRPr lang="en-US" noProof="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5518" y="501054"/>
            <a:ext cx="756777" cy="574859"/>
          </a:xfrm>
          <a:prstGeom prst="rect">
            <a:avLst/>
          </a:prstGeom>
        </p:spPr>
      </p:pic>
    </p:spTree>
    <p:extLst>
      <p:ext uri="{BB962C8B-B14F-4D97-AF65-F5344CB8AC3E}">
        <p14:creationId xmlns:p14="http://schemas.microsoft.com/office/powerpoint/2010/main" val="1203692569"/>
      </p:ext>
    </p:extLst>
  </p:cSld>
  <p:clrMapOvr>
    <a:masterClrMapping/>
  </p:clrMapOvr>
  <p:transition spd="slow" advTm="2000">
    <p:cover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596901" y="1598614"/>
            <a:ext cx="11027833" cy="4543425"/>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7DEAC398-66F6-405A-ADA6-8C9081EDB3A2}" type="slidenum">
              <a:rPr lang="en-US" smtClean="0"/>
              <a:t>‹nr.›</a:t>
            </a:fld>
            <a:endParaRPr lang="en-US" dirty="0"/>
          </a:p>
        </p:txBody>
      </p:sp>
    </p:spTree>
    <p:extLst>
      <p:ext uri="{BB962C8B-B14F-4D97-AF65-F5344CB8AC3E}">
        <p14:creationId xmlns:p14="http://schemas.microsoft.com/office/powerpoint/2010/main" val="394937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771A72D-1123-4C25-A725-C90FC10E0340}" type="datetimeFigureOut">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E25603-3AA1-4BD6-B1C1-7AD00D478E0C}" type="slidenum">
              <a:rPr lang="en-US"/>
              <a:pPr>
                <a:defRPr/>
              </a:pPr>
              <a:t>‹nr.›</a:t>
            </a:fld>
            <a:endParaRPr lang="en-US"/>
          </a:p>
        </p:txBody>
      </p:sp>
    </p:spTree>
    <p:extLst>
      <p:ext uri="{BB962C8B-B14F-4D97-AF65-F5344CB8AC3E}">
        <p14:creationId xmlns:p14="http://schemas.microsoft.com/office/powerpoint/2010/main" val="1078637770"/>
      </p:ext>
    </p:extLst>
  </p:cSld>
  <p:clrMapOvr>
    <a:masterClrMapping/>
  </p:clrMapOvr>
  <p:transition spd="slow" advTm="2000">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02EFEB9-4487-4FE6-BF2D-9D1693D1B4D9}" type="datetimeFigureOut">
              <a:rPr lang="en-US"/>
              <a:pPr>
                <a:defRPr/>
              </a:pPr>
              <a:t>7/18/18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7B197EE-B835-4FEB-B684-DF4D19C77D0F}" type="slidenum">
              <a:rPr lang="en-US"/>
              <a:pPr>
                <a:defRPr/>
              </a:pPr>
              <a:t>‹nr.›</a:t>
            </a:fld>
            <a:endParaRPr lang="en-US"/>
          </a:p>
        </p:txBody>
      </p:sp>
    </p:spTree>
    <p:extLst>
      <p:ext uri="{BB962C8B-B14F-4D97-AF65-F5344CB8AC3E}">
        <p14:creationId xmlns:p14="http://schemas.microsoft.com/office/powerpoint/2010/main" val="3355779766"/>
      </p:ext>
    </p:extLst>
  </p:cSld>
  <p:clrMapOvr>
    <a:masterClrMapping/>
  </p:clrMapOvr>
  <p:transition spd="slow" advTm="2000">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761F946-E9B6-4186-BC28-46E0962BAB3D}" type="datetimeFigureOut">
              <a:rPr lang="en-US"/>
              <a:pPr>
                <a:defRPr/>
              </a:pPr>
              <a:t>7/18/18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509B280-2CB5-4A0C-8A30-582E2B2012E8}" type="slidenum">
              <a:rPr lang="en-US"/>
              <a:pPr>
                <a:defRPr/>
              </a:pPr>
              <a:t>‹nr.›</a:t>
            </a:fld>
            <a:endParaRPr lang="en-US"/>
          </a:p>
        </p:txBody>
      </p:sp>
    </p:spTree>
    <p:extLst>
      <p:ext uri="{BB962C8B-B14F-4D97-AF65-F5344CB8AC3E}">
        <p14:creationId xmlns:p14="http://schemas.microsoft.com/office/powerpoint/2010/main" val="1261858715"/>
      </p:ext>
    </p:extLst>
  </p:cSld>
  <p:clrMapOvr>
    <a:masterClrMapping/>
  </p:clrMapOvr>
  <p:transition spd="slow" advTm="2000">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D511D6F-2B23-44FD-BBFA-D27660FDB593}" type="datetimeFigureOut">
              <a:rPr lang="en-US"/>
              <a:pPr>
                <a:defRPr/>
              </a:pPr>
              <a:t>7/18/18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B9CC11-2375-4C4F-A9E5-A4C16B754C19}" type="slidenum">
              <a:rPr lang="en-US"/>
              <a:pPr>
                <a:defRPr/>
              </a:pPr>
              <a:t>‹nr.›</a:t>
            </a:fld>
            <a:endParaRPr lang="en-US"/>
          </a:p>
        </p:txBody>
      </p:sp>
    </p:spTree>
    <p:extLst>
      <p:ext uri="{BB962C8B-B14F-4D97-AF65-F5344CB8AC3E}">
        <p14:creationId xmlns:p14="http://schemas.microsoft.com/office/powerpoint/2010/main" val="3368229491"/>
      </p:ext>
    </p:extLst>
  </p:cSld>
  <p:clrMapOvr>
    <a:masterClrMapping/>
  </p:clrMapOvr>
  <p:transition spd="slow" advTm="2000">
    <p:cover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B2CCD25-0703-48A0-A2B1-65D4A4B00328}" type="datetimeFigureOut">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88C6FC2-12DF-4C25-8275-7DDCAE777A71}" type="slidenum">
              <a:rPr lang="en-US"/>
              <a:pPr>
                <a:defRPr/>
              </a:pPr>
              <a:t>‹nr.›</a:t>
            </a:fld>
            <a:endParaRPr lang="en-US"/>
          </a:p>
        </p:txBody>
      </p:sp>
    </p:spTree>
    <p:extLst>
      <p:ext uri="{BB962C8B-B14F-4D97-AF65-F5344CB8AC3E}">
        <p14:creationId xmlns:p14="http://schemas.microsoft.com/office/powerpoint/2010/main" val="1709386596"/>
      </p:ext>
    </p:extLst>
  </p:cSld>
  <p:clrMapOvr>
    <a:masterClrMapping/>
  </p:clrMapOvr>
  <p:transition spd="slow" advTm="2000">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6353171-5AED-47DE-B461-82395D5F9D19}" type="datetimeFigureOut">
              <a:rPr lang="en-US"/>
              <a:pPr>
                <a:defRPr/>
              </a:pPr>
              <a:t>7/18/18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71463B8-D6E3-4E12-B976-6171F5CCB66C}" type="slidenum">
              <a:rPr lang="en-US"/>
              <a:pPr>
                <a:defRPr/>
              </a:pPr>
              <a:t>‹nr.›</a:t>
            </a:fld>
            <a:endParaRPr lang="en-US"/>
          </a:p>
        </p:txBody>
      </p:sp>
    </p:spTree>
    <p:extLst>
      <p:ext uri="{BB962C8B-B14F-4D97-AF65-F5344CB8AC3E}">
        <p14:creationId xmlns:p14="http://schemas.microsoft.com/office/powerpoint/2010/main" val="1538954530"/>
      </p:ext>
    </p:extLst>
  </p:cSld>
  <p:clrMapOvr>
    <a:masterClrMapping/>
  </p:clrMapOvr>
  <p:transition spd="slow" advTm="2000">
    <p:cover dir="d"/>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BE"/>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BE"/>
              <a:t>Click to edit Master text styles</a:t>
            </a:r>
          </a:p>
          <a:p>
            <a:pPr lvl="1"/>
            <a:r>
              <a:rPr lang="en-US" altLang="nl-BE"/>
              <a:t>Second level</a:t>
            </a:r>
          </a:p>
          <a:p>
            <a:pPr lvl="2"/>
            <a:r>
              <a:rPr lang="en-US" altLang="nl-BE"/>
              <a:t>Third level</a:t>
            </a:r>
          </a:p>
          <a:p>
            <a:pPr lvl="3"/>
            <a:r>
              <a:rPr lang="en-US" altLang="nl-BE"/>
              <a:t>Fourth level</a:t>
            </a:r>
          </a:p>
          <a:p>
            <a:pPr lvl="4"/>
            <a:r>
              <a:rPr lang="en-US" altLang="nl-BE"/>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C441891-D3E6-44D5-8365-CF2E6F2B9305}" type="datetimeFigureOut">
              <a:rPr lang="en-US"/>
              <a:pPr>
                <a:defRPr/>
              </a:pPr>
              <a:t>7/18/18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2B4EAB7D-8C12-4449-9807-DF3A10DA26C2}" type="slidenum">
              <a:rPr lang="en-US"/>
              <a:pPr>
                <a:defRPr/>
              </a:pPr>
              <a:t>‹nr.›</a:t>
            </a:fld>
            <a:endParaRPr 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7" r:id="rId13"/>
    <p:sldLayoutId id="2147483768" r:id="rId14"/>
    <p:sldLayoutId id="2147483769" r:id="rId15"/>
    <p:sldLayoutId id="2147483773" r:id="rId16"/>
    <p:sldLayoutId id="2147483774" r:id="rId17"/>
    <p:sldLayoutId id="2147483775" r:id="rId18"/>
    <p:sldLayoutId id="2147483776" r:id="rId19"/>
    <p:sldLayoutId id="2147483777"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Lst>
  <p:transition spd="slow" advTm="2000">
    <p:cover dir="d"/>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video" Target="https://www.youtube.com/embed/gyowEgtRDSM"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6.pn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2.jpeg"/><Relationship Id="rId2" Type="http://schemas.openxmlformats.org/officeDocument/2006/relationships/image" Target="../media/image44.jp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3.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2.jpe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hyperlink" Target="https://www.youtube.com/watch?v=RsMnN-WSOb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www.chainporthack.com/antwerp" TargetMode="External"/><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97483"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B5D52ED-4CB8-475B-AFAA-9B5D41A0F6DC}"/>
              </a:ext>
            </a:extLst>
          </p:cNvPr>
          <p:cNvSpPr>
            <a:spLocks noGrp="1"/>
          </p:cNvSpPr>
          <p:nvPr>
            <p:ph type="title"/>
          </p:nvPr>
        </p:nvSpPr>
        <p:spPr/>
        <p:txBody>
          <a:bodyPr/>
          <a:lstStyle/>
          <a:p>
            <a:r>
              <a:rPr lang="nl-BE" dirty="0"/>
              <a:t>The challenge– Traffic on Antwerp Ring</a:t>
            </a:r>
          </a:p>
        </p:txBody>
      </p:sp>
      <p:sp>
        <p:nvSpPr>
          <p:cNvPr id="4" name="Tijdelijke aanduiding voor dianummer 3">
            <a:extLst>
              <a:ext uri="{FF2B5EF4-FFF2-40B4-BE49-F238E27FC236}">
                <a16:creationId xmlns:a16="http://schemas.microsoft.com/office/drawing/2014/main" id="{F5EA630C-A42E-4F6D-8709-CAEB82DFC600}"/>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10</a:t>
            </a:fld>
            <a:endParaRPr lang="en-US" dirty="0">
              <a:solidFill>
                <a:srgbClr val="000000">
                  <a:tint val="75000"/>
                </a:srgbClr>
              </a:solidFill>
              <a:latin typeface="Arial" pitchFamily="34" charset="0"/>
              <a:ea typeface="ＭＳ Ｐゴシック" pitchFamily="34" charset="-128"/>
            </a:endParaRPr>
          </a:p>
        </p:txBody>
      </p:sp>
      <p:graphicFrame>
        <p:nvGraphicFramePr>
          <p:cNvPr id="5" name="Grafiek 4">
            <a:extLst>
              <a:ext uri="{FF2B5EF4-FFF2-40B4-BE49-F238E27FC236}">
                <a16:creationId xmlns:a16="http://schemas.microsoft.com/office/drawing/2014/main" id="{8020BC76-BA24-40B4-B333-B4EB8AD64BE6}"/>
              </a:ext>
            </a:extLst>
          </p:cNvPr>
          <p:cNvGraphicFramePr>
            <a:graphicFrameLocks/>
          </p:cNvGraphicFramePr>
          <p:nvPr>
            <p:extLst/>
          </p:nvPr>
        </p:nvGraphicFramePr>
        <p:xfrm>
          <a:off x="2112723" y="1456150"/>
          <a:ext cx="8060499" cy="46941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685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1A38B14-16B9-414D-9BA3-987CAAD12AFE}"/>
              </a:ext>
            </a:extLst>
          </p:cNvPr>
          <p:cNvSpPr>
            <a:spLocks noGrp="1"/>
          </p:cNvSpPr>
          <p:nvPr>
            <p:ph type="title"/>
          </p:nvPr>
        </p:nvSpPr>
        <p:spPr/>
        <p:txBody>
          <a:bodyPr/>
          <a:lstStyle/>
          <a:p>
            <a:r>
              <a:rPr lang="nl-BE" dirty="0"/>
              <a:t>Infrastructure</a:t>
            </a:r>
          </a:p>
        </p:txBody>
      </p:sp>
      <p:sp>
        <p:nvSpPr>
          <p:cNvPr id="4" name="Tijdelijke aanduiding voor dianummer 3">
            <a:extLst>
              <a:ext uri="{FF2B5EF4-FFF2-40B4-BE49-F238E27FC236}">
                <a16:creationId xmlns:a16="http://schemas.microsoft.com/office/drawing/2014/main" id="{4A9480A8-372A-4AFE-BAC3-9D6C9747EC7F}"/>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11</a:t>
            </a:fld>
            <a:endParaRPr lang="en-US" dirty="0">
              <a:solidFill>
                <a:srgbClr val="000000">
                  <a:tint val="75000"/>
                </a:srgbClr>
              </a:solidFill>
              <a:latin typeface="Arial" pitchFamily="34" charset="0"/>
              <a:ea typeface="ＭＳ Ｐゴシック" pitchFamily="34" charset="-128"/>
            </a:endParaRPr>
          </a:p>
        </p:txBody>
      </p:sp>
      <p:pic>
        <p:nvPicPr>
          <p:cNvPr id="5" name="Afbeelding 4">
            <a:extLst>
              <a:ext uri="{FF2B5EF4-FFF2-40B4-BE49-F238E27FC236}">
                <a16:creationId xmlns:a16="http://schemas.microsoft.com/office/drawing/2014/main" id="{A038E086-1170-43D4-8126-F9ED2B41CE39}"/>
              </a:ext>
            </a:extLst>
          </p:cNvPr>
          <p:cNvPicPr>
            <a:picLocks noChangeAspect="1"/>
          </p:cNvPicPr>
          <p:nvPr/>
        </p:nvPicPr>
        <p:blipFill rotWithShape="1">
          <a:blip r:embed="rId2"/>
          <a:srcRect l="3289" t="18159" r="36712" b="19863"/>
          <a:stretch/>
        </p:blipFill>
        <p:spPr>
          <a:xfrm>
            <a:off x="1649261" y="1290182"/>
            <a:ext cx="4753442" cy="2761988"/>
          </a:xfrm>
          <a:prstGeom prst="rect">
            <a:avLst/>
          </a:prstGeom>
        </p:spPr>
      </p:pic>
      <p:pic>
        <p:nvPicPr>
          <p:cNvPr id="6" name="Afbeelding 5">
            <a:extLst>
              <a:ext uri="{FF2B5EF4-FFF2-40B4-BE49-F238E27FC236}">
                <a16:creationId xmlns:a16="http://schemas.microsoft.com/office/drawing/2014/main" id="{D88FF43A-B1EB-4643-9880-368C39936D89}"/>
              </a:ext>
            </a:extLst>
          </p:cNvPr>
          <p:cNvPicPr>
            <a:picLocks noChangeAspect="1"/>
          </p:cNvPicPr>
          <p:nvPr/>
        </p:nvPicPr>
        <p:blipFill rotWithShape="1">
          <a:blip r:embed="rId3"/>
          <a:srcRect l="16165" t="2962" r="17466" b="7199"/>
          <a:stretch/>
        </p:blipFill>
        <p:spPr>
          <a:xfrm>
            <a:off x="6020844" y="3006154"/>
            <a:ext cx="4352796" cy="3314196"/>
          </a:xfrm>
          <a:prstGeom prst="rect">
            <a:avLst/>
          </a:prstGeom>
        </p:spPr>
      </p:pic>
    </p:spTree>
    <p:extLst>
      <p:ext uri="{BB962C8B-B14F-4D97-AF65-F5344CB8AC3E}">
        <p14:creationId xmlns:p14="http://schemas.microsoft.com/office/powerpoint/2010/main" val="9651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Alternatives – The bicycle bus</a:t>
            </a:r>
          </a:p>
        </p:txBody>
      </p:sp>
      <p:sp>
        <p:nvSpPr>
          <p:cNvPr id="4" name="Slide Number Placeholder 3"/>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12</a:t>
            </a:fld>
            <a:endParaRPr lang="en-US" dirty="0">
              <a:solidFill>
                <a:srgbClr val="000000">
                  <a:tint val="75000"/>
                </a:srgbClr>
              </a:solidFill>
              <a:latin typeface="Arial" pitchFamily="34" charset="0"/>
              <a:ea typeface="ＭＳ Ｐゴシック" pitchFamily="34" charset="-128"/>
            </a:endParaRPr>
          </a:p>
        </p:txBody>
      </p:sp>
      <p:pic>
        <p:nvPicPr>
          <p:cNvPr id="14" name="Afbeelding 13">
            <a:extLst>
              <a:ext uri="{FF2B5EF4-FFF2-40B4-BE49-F238E27FC236}">
                <a16:creationId xmlns:a16="http://schemas.microsoft.com/office/drawing/2014/main" id="{CECFD3F6-9B99-497E-8474-FF2686BB5C45}"/>
              </a:ext>
            </a:extLst>
          </p:cNvPr>
          <p:cNvPicPr>
            <a:picLocks noChangeAspect="1"/>
          </p:cNvPicPr>
          <p:nvPr/>
        </p:nvPicPr>
        <p:blipFill rotWithShape="1">
          <a:blip r:embed="rId2"/>
          <a:srcRect l="11812" t="2963" r="11957" b="6651"/>
          <a:stretch/>
        </p:blipFill>
        <p:spPr>
          <a:xfrm>
            <a:off x="2271300" y="1340486"/>
            <a:ext cx="7649403" cy="5101722"/>
          </a:xfrm>
          <a:prstGeom prst="rect">
            <a:avLst/>
          </a:prstGeom>
        </p:spPr>
      </p:pic>
    </p:spTree>
    <p:extLst>
      <p:ext uri="{BB962C8B-B14F-4D97-AF65-F5344CB8AC3E}">
        <p14:creationId xmlns:p14="http://schemas.microsoft.com/office/powerpoint/2010/main" val="137254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DE8761A-6FD0-489F-BF8A-9D4985D9B97C}"/>
              </a:ext>
            </a:extLst>
          </p:cNvPr>
          <p:cNvSpPr>
            <a:spLocks noGrp="1"/>
          </p:cNvSpPr>
          <p:nvPr>
            <p:ph type="title"/>
          </p:nvPr>
        </p:nvSpPr>
        <p:spPr/>
        <p:txBody>
          <a:bodyPr/>
          <a:lstStyle/>
          <a:p>
            <a:r>
              <a:rPr lang="nl-BE" dirty="0"/>
              <a:t>Alternatives – The Waterbus </a:t>
            </a:r>
          </a:p>
        </p:txBody>
      </p:sp>
      <p:sp>
        <p:nvSpPr>
          <p:cNvPr id="4" name="Tijdelijke aanduiding voor dianummer 3">
            <a:extLst>
              <a:ext uri="{FF2B5EF4-FFF2-40B4-BE49-F238E27FC236}">
                <a16:creationId xmlns:a16="http://schemas.microsoft.com/office/drawing/2014/main" id="{C868B442-9B0D-46CC-A72D-4049DEEBE80D}"/>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13</a:t>
            </a:fld>
            <a:endParaRPr lang="en-US" dirty="0">
              <a:solidFill>
                <a:srgbClr val="000000">
                  <a:tint val="75000"/>
                </a:srgbClr>
              </a:solidFill>
              <a:latin typeface="Arial" pitchFamily="34" charset="0"/>
              <a:ea typeface="ＭＳ Ｐゴシック" pitchFamily="34" charset="-128"/>
            </a:endParaRPr>
          </a:p>
        </p:txBody>
      </p:sp>
      <p:pic>
        <p:nvPicPr>
          <p:cNvPr id="6" name="Afbeelding 5">
            <a:extLst>
              <a:ext uri="{FF2B5EF4-FFF2-40B4-BE49-F238E27FC236}">
                <a16:creationId xmlns:a16="http://schemas.microsoft.com/office/drawing/2014/main" id="{6159C3DA-132E-46AA-B7BA-0A4CB33279F9}"/>
              </a:ext>
            </a:extLst>
          </p:cNvPr>
          <p:cNvPicPr>
            <a:picLocks noChangeAspect="1"/>
          </p:cNvPicPr>
          <p:nvPr/>
        </p:nvPicPr>
        <p:blipFill>
          <a:blip r:embed="rId2"/>
          <a:stretch>
            <a:fillRect/>
          </a:stretch>
        </p:blipFill>
        <p:spPr>
          <a:xfrm>
            <a:off x="2776539" y="1684165"/>
            <a:ext cx="6638925" cy="4429125"/>
          </a:xfrm>
          <a:prstGeom prst="rect">
            <a:avLst/>
          </a:prstGeom>
        </p:spPr>
      </p:pic>
    </p:spTree>
    <p:extLst>
      <p:ext uri="{BB962C8B-B14F-4D97-AF65-F5344CB8AC3E}">
        <p14:creationId xmlns:p14="http://schemas.microsoft.com/office/powerpoint/2010/main" val="187229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912CBC0-21C7-4DE6-B764-06389F2E3A23}"/>
              </a:ext>
            </a:extLst>
          </p:cNvPr>
          <p:cNvSpPr>
            <a:spLocks noGrp="1"/>
          </p:cNvSpPr>
          <p:nvPr>
            <p:ph type="title"/>
          </p:nvPr>
        </p:nvSpPr>
        <p:spPr/>
        <p:txBody>
          <a:bodyPr/>
          <a:lstStyle/>
          <a:p>
            <a:r>
              <a:rPr lang="nl-BE" dirty="0"/>
              <a:t>Alternatives – Collective transport</a:t>
            </a:r>
          </a:p>
        </p:txBody>
      </p:sp>
      <p:sp>
        <p:nvSpPr>
          <p:cNvPr id="4" name="Tijdelijke aanduiding voor dianummer 3">
            <a:extLst>
              <a:ext uri="{FF2B5EF4-FFF2-40B4-BE49-F238E27FC236}">
                <a16:creationId xmlns:a16="http://schemas.microsoft.com/office/drawing/2014/main" id="{B3100F82-D032-4EE7-96A7-37F95758239C}"/>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14</a:t>
            </a:fld>
            <a:endParaRPr lang="en-US" dirty="0">
              <a:solidFill>
                <a:srgbClr val="000000">
                  <a:tint val="75000"/>
                </a:srgbClr>
              </a:solidFill>
              <a:latin typeface="Arial" pitchFamily="34" charset="0"/>
              <a:ea typeface="ＭＳ Ｐゴシック" pitchFamily="34" charset="-128"/>
            </a:endParaRPr>
          </a:p>
        </p:txBody>
      </p:sp>
      <p:pic>
        <p:nvPicPr>
          <p:cNvPr id="8" name="Afbeelding 7">
            <a:extLst>
              <a:ext uri="{FF2B5EF4-FFF2-40B4-BE49-F238E27FC236}">
                <a16:creationId xmlns:a16="http://schemas.microsoft.com/office/drawing/2014/main" id="{028C766D-BF79-4FC9-8021-FD73FE4C7D82}"/>
              </a:ext>
            </a:extLst>
          </p:cNvPr>
          <p:cNvPicPr>
            <a:picLocks noChangeAspect="1"/>
          </p:cNvPicPr>
          <p:nvPr/>
        </p:nvPicPr>
        <p:blipFill rotWithShape="1">
          <a:blip r:embed="rId2"/>
          <a:srcRect l="16712" t="10974" r="15273" b="3669"/>
          <a:stretch/>
        </p:blipFill>
        <p:spPr>
          <a:xfrm>
            <a:off x="2367876" y="1252603"/>
            <a:ext cx="7456248" cy="5263675"/>
          </a:xfrm>
          <a:prstGeom prst="rect">
            <a:avLst/>
          </a:prstGeom>
        </p:spPr>
      </p:pic>
    </p:spTree>
    <p:extLst>
      <p:ext uri="{BB962C8B-B14F-4D97-AF65-F5344CB8AC3E}">
        <p14:creationId xmlns:p14="http://schemas.microsoft.com/office/powerpoint/2010/main" val="287720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B3A21C-FCED-4DC4-BA2A-452283B50B22}"/>
              </a:ext>
            </a:extLst>
          </p:cNvPr>
          <p:cNvSpPr>
            <a:spLocks noGrp="1"/>
          </p:cNvSpPr>
          <p:nvPr>
            <p:ph type="title"/>
          </p:nvPr>
        </p:nvSpPr>
        <p:spPr/>
        <p:txBody>
          <a:bodyPr/>
          <a:lstStyle/>
          <a:p>
            <a:r>
              <a:rPr lang="nl-BE" dirty="0"/>
              <a:t>Alternatives – Electric bikes</a:t>
            </a:r>
          </a:p>
        </p:txBody>
      </p:sp>
      <p:sp>
        <p:nvSpPr>
          <p:cNvPr id="4" name="Tijdelijke aanduiding voor dianummer 3">
            <a:extLst>
              <a:ext uri="{FF2B5EF4-FFF2-40B4-BE49-F238E27FC236}">
                <a16:creationId xmlns:a16="http://schemas.microsoft.com/office/drawing/2014/main" id="{27189F6B-B06B-4102-A2B8-C142AC1F06BD}"/>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15</a:t>
            </a:fld>
            <a:endParaRPr lang="en-US" dirty="0">
              <a:solidFill>
                <a:srgbClr val="000000">
                  <a:tint val="75000"/>
                </a:srgbClr>
              </a:solidFill>
              <a:latin typeface="Arial" pitchFamily="34" charset="0"/>
              <a:ea typeface="ＭＳ Ｐゴシック" pitchFamily="34" charset="-128"/>
            </a:endParaRPr>
          </a:p>
        </p:txBody>
      </p:sp>
      <p:pic>
        <p:nvPicPr>
          <p:cNvPr id="2" name="Afbeelding 1">
            <a:extLst>
              <a:ext uri="{FF2B5EF4-FFF2-40B4-BE49-F238E27FC236}">
                <a16:creationId xmlns:a16="http://schemas.microsoft.com/office/drawing/2014/main" id="{BCC0732D-1A36-4EAE-82B4-9048B20292D3}"/>
              </a:ext>
            </a:extLst>
          </p:cNvPr>
          <p:cNvPicPr>
            <a:picLocks noChangeAspect="1"/>
          </p:cNvPicPr>
          <p:nvPr/>
        </p:nvPicPr>
        <p:blipFill rotWithShape="1">
          <a:blip r:embed="rId2"/>
          <a:srcRect l="40206" t="9635" r="12534" b="10121"/>
          <a:stretch/>
        </p:blipFill>
        <p:spPr>
          <a:xfrm>
            <a:off x="3355933" y="1233814"/>
            <a:ext cx="5480137" cy="5233929"/>
          </a:xfrm>
          <a:prstGeom prst="rect">
            <a:avLst/>
          </a:prstGeom>
        </p:spPr>
      </p:pic>
    </p:spTree>
    <p:extLst>
      <p:ext uri="{BB962C8B-B14F-4D97-AF65-F5344CB8AC3E}">
        <p14:creationId xmlns:p14="http://schemas.microsoft.com/office/powerpoint/2010/main" val="262066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332D441-1BB4-49FA-9BC7-7F7FACD28377}"/>
              </a:ext>
            </a:extLst>
          </p:cNvPr>
          <p:cNvSpPr>
            <a:spLocks noGrp="1"/>
          </p:cNvSpPr>
          <p:nvPr>
            <p:ph type="title"/>
          </p:nvPr>
        </p:nvSpPr>
        <p:spPr/>
        <p:txBody>
          <a:bodyPr/>
          <a:lstStyle/>
          <a:p>
            <a:r>
              <a:rPr lang="nl-BE" dirty="0" err="1"/>
              <a:t>Mental</a:t>
            </a:r>
            <a:r>
              <a:rPr lang="nl-BE" dirty="0"/>
              <a:t> shift</a:t>
            </a:r>
          </a:p>
        </p:txBody>
      </p:sp>
      <p:sp>
        <p:nvSpPr>
          <p:cNvPr id="4" name="Tijdelijke aanduiding voor dianummer 3">
            <a:extLst>
              <a:ext uri="{FF2B5EF4-FFF2-40B4-BE49-F238E27FC236}">
                <a16:creationId xmlns:a16="http://schemas.microsoft.com/office/drawing/2014/main" id="{72443F2E-F149-4449-BDC0-348819AD125A}"/>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16</a:t>
            </a:fld>
            <a:endParaRPr lang="en-US" dirty="0">
              <a:solidFill>
                <a:srgbClr val="000000">
                  <a:tint val="75000"/>
                </a:srgbClr>
              </a:solidFill>
              <a:latin typeface="Arial" pitchFamily="34" charset="0"/>
              <a:ea typeface="ＭＳ Ｐゴシック" pitchFamily="34" charset="-128"/>
            </a:endParaRPr>
          </a:p>
        </p:txBody>
      </p:sp>
      <p:pic>
        <p:nvPicPr>
          <p:cNvPr id="6" name="Afbeelding 5">
            <a:extLst>
              <a:ext uri="{FF2B5EF4-FFF2-40B4-BE49-F238E27FC236}">
                <a16:creationId xmlns:a16="http://schemas.microsoft.com/office/drawing/2014/main" id="{88E8280B-8327-4BC2-8042-C62FBB4813C8}"/>
              </a:ext>
            </a:extLst>
          </p:cNvPr>
          <p:cNvPicPr>
            <a:picLocks noChangeAspect="1"/>
          </p:cNvPicPr>
          <p:nvPr/>
        </p:nvPicPr>
        <p:blipFill>
          <a:blip r:embed="rId2"/>
          <a:stretch>
            <a:fillRect/>
          </a:stretch>
        </p:blipFill>
        <p:spPr>
          <a:xfrm>
            <a:off x="3057657" y="1767213"/>
            <a:ext cx="6076689" cy="4051126"/>
          </a:xfrm>
          <a:prstGeom prst="rect">
            <a:avLst/>
          </a:prstGeom>
        </p:spPr>
      </p:pic>
    </p:spTree>
    <p:extLst>
      <p:ext uri="{BB962C8B-B14F-4D97-AF65-F5344CB8AC3E}">
        <p14:creationId xmlns:p14="http://schemas.microsoft.com/office/powerpoint/2010/main" val="411379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a:latin typeface="Roboto Black" panose="02000000000000000000"/>
              </a:rPr>
              <a:t>Challenge 2 – Inter Port:</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Sharing of data between world ports</a:t>
            </a:r>
          </a:p>
        </p:txBody>
      </p:sp>
      <p:pic>
        <p:nvPicPr>
          <p:cNvPr id="4" name="Picture 3"/>
          <p:cNvPicPr>
            <a:picLocks noChangeAspect="1"/>
          </p:cNvPicPr>
          <p:nvPr/>
        </p:nvPicPr>
        <p:blipFill rotWithShape="1">
          <a:blip r:embed="rId3"/>
          <a:srcRect l="33512" r="33230"/>
          <a:stretch/>
        </p:blipFill>
        <p:spPr>
          <a:xfrm>
            <a:off x="979954" y="1876664"/>
            <a:ext cx="3375212" cy="3838334"/>
          </a:xfrm>
          <a:prstGeom prst="rect">
            <a:avLst/>
          </a:prstGeom>
        </p:spPr>
      </p:pic>
      <p:sp>
        <p:nvSpPr>
          <p:cNvPr id="5" name="Text Placeholder 32"/>
          <p:cNvSpPr txBox="1">
            <a:spLocks/>
          </p:cNvSpPr>
          <p:nvPr/>
        </p:nvSpPr>
        <p:spPr bwMode="auto">
          <a:xfrm>
            <a:off x="4973181" y="2424735"/>
            <a:ext cx="6017549" cy="281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514350" indent="-1714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857250" indent="-17145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200150" indent="-17145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543050" indent="-17145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0002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4574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9146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3718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r>
              <a:rPr lang="en-US" sz="1600" dirty="0">
                <a:latin typeface="Roboto Black" panose="02000000000000000000"/>
              </a:rPr>
              <a:t> Data of a Port Community System (PCS) can generate added value for other PCS, and to align these, can develop new services. The exchange of information and data between ports is very important.</a:t>
            </a:r>
            <a:br>
              <a:rPr lang="en-US" sz="1600" dirty="0">
                <a:latin typeface="Roboto Black" panose="02000000000000000000"/>
              </a:rPr>
            </a:br>
            <a:endParaRPr lang="en-US" sz="1600" dirty="0">
              <a:latin typeface="Roboto Black" panose="02000000000000000000"/>
            </a:endParaRPr>
          </a:p>
          <a:p>
            <a:r>
              <a:rPr lang="en-US" sz="1600" dirty="0">
                <a:latin typeface="Roboto Black" panose="02000000000000000000"/>
              </a:rPr>
              <a:t>The current Maritime Single Window (MSW) collects and centralizes a lot of info for the European countries. Can this be used to create predicting analysis? Can it be combined with data from outside of the European Union?</a:t>
            </a:r>
            <a:br>
              <a:rPr lang="en-US" sz="1600" dirty="0">
                <a:latin typeface="Roboto Black" panose="02000000000000000000"/>
              </a:rPr>
            </a:br>
            <a:endParaRPr lang="en-US" sz="1600" b="1" dirty="0">
              <a:latin typeface="Roboto Black" panose="02000000000000000000"/>
            </a:endParaRPr>
          </a:p>
        </p:txBody>
      </p:sp>
    </p:spTree>
    <p:extLst>
      <p:ext uri="{BB962C8B-B14F-4D97-AF65-F5344CB8AC3E}">
        <p14:creationId xmlns:p14="http://schemas.microsoft.com/office/powerpoint/2010/main" val="165581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a:latin typeface="Roboto Black" panose="02000000000000000000"/>
              </a:rPr>
              <a:t>Challenge 3 – Safety &amp; security</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endParaRPr lang="en-US" altLang="nl-BE" sz="1400" dirty="0">
              <a:solidFill>
                <a:schemeClr val="accent1"/>
              </a:solidFill>
              <a:latin typeface="Roboto Black" panose="02000000000000000000"/>
            </a:endParaRPr>
          </a:p>
        </p:txBody>
      </p:sp>
      <p:pic>
        <p:nvPicPr>
          <p:cNvPr id="4" name="Picture 3"/>
          <p:cNvPicPr>
            <a:picLocks noChangeAspect="1"/>
          </p:cNvPicPr>
          <p:nvPr/>
        </p:nvPicPr>
        <p:blipFill rotWithShape="1">
          <a:blip r:embed="rId3"/>
          <a:srcRect l="66725"/>
          <a:stretch/>
        </p:blipFill>
        <p:spPr>
          <a:xfrm>
            <a:off x="4220673" y="1984243"/>
            <a:ext cx="3376936" cy="3838334"/>
          </a:xfrm>
          <a:prstGeom prst="rect">
            <a:avLst/>
          </a:prstGeom>
        </p:spPr>
      </p:pic>
    </p:spTree>
    <p:extLst>
      <p:ext uri="{BB962C8B-B14F-4D97-AF65-F5344CB8AC3E}">
        <p14:creationId xmlns:p14="http://schemas.microsoft.com/office/powerpoint/2010/main" val="5764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C4EC-1986-4D12-8254-8820C26E62B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75DE4E0-764E-4B01-B91A-F53F2EB3D7AE}"/>
              </a:ext>
            </a:extLst>
          </p:cNvPr>
          <p:cNvSpPr>
            <a:spLocks noGrp="1"/>
          </p:cNvSpPr>
          <p:nvPr>
            <p:ph idx="1"/>
          </p:nvPr>
        </p:nvSpPr>
        <p:spPr/>
        <p:txBody>
          <a:bodyPr/>
          <a:lstStyle/>
          <a:p>
            <a:r>
              <a:rPr lang="en-US" dirty="0"/>
              <a:t>The current documentation &amp; processing of hazardous cargo has tremendous </a:t>
            </a:r>
            <a:r>
              <a:rPr lang="en-US" b="1" u="sng" dirty="0"/>
              <a:t>safety impact </a:t>
            </a:r>
            <a:r>
              <a:rPr lang="en-US" dirty="0"/>
              <a:t>and comes with </a:t>
            </a:r>
            <a:r>
              <a:rPr lang="en-US" b="1" u="sng" dirty="0"/>
              <a:t>significant liabilities </a:t>
            </a:r>
            <a:r>
              <a:rPr lang="en-US" dirty="0"/>
              <a:t>for all parties involved </a:t>
            </a:r>
          </a:p>
          <a:p>
            <a:r>
              <a:rPr lang="en-US" dirty="0"/>
              <a:t>Goal = To improve the process:</a:t>
            </a:r>
          </a:p>
          <a:p>
            <a:endParaRPr lang="en-US" dirty="0"/>
          </a:p>
          <a:p>
            <a:r>
              <a:rPr lang="en-US" dirty="0"/>
              <a:t>Complications:</a:t>
            </a:r>
          </a:p>
          <a:p>
            <a:pPr lvl="1"/>
            <a:r>
              <a:rPr lang="en-US" dirty="0"/>
              <a:t>DG (dangerous goods) form inconsistency</a:t>
            </a:r>
          </a:p>
          <a:p>
            <a:pPr lvl="1"/>
            <a:r>
              <a:rPr lang="en-US" dirty="0"/>
              <a:t>Manual processing </a:t>
            </a:r>
          </a:p>
          <a:p>
            <a:pPr lvl="1"/>
            <a:r>
              <a:rPr lang="en-US" dirty="0"/>
              <a:t>Interpreting incomplete information </a:t>
            </a:r>
          </a:p>
        </p:txBody>
      </p:sp>
      <p:pic>
        <p:nvPicPr>
          <p:cNvPr id="5" name="Picture 4">
            <a:extLst>
              <a:ext uri="{FF2B5EF4-FFF2-40B4-BE49-F238E27FC236}">
                <a16:creationId xmlns:a16="http://schemas.microsoft.com/office/drawing/2014/main" id="{93993764-2327-485E-AA7D-6998619A1DB7}"/>
              </a:ext>
            </a:extLst>
          </p:cNvPr>
          <p:cNvPicPr>
            <a:picLocks noChangeAspect="1"/>
          </p:cNvPicPr>
          <p:nvPr/>
        </p:nvPicPr>
        <p:blipFill>
          <a:blip r:embed="rId2"/>
          <a:stretch>
            <a:fillRect/>
          </a:stretch>
        </p:blipFill>
        <p:spPr>
          <a:xfrm>
            <a:off x="7176293" y="3160639"/>
            <a:ext cx="3888614" cy="2728341"/>
          </a:xfrm>
          <a:prstGeom prst="rect">
            <a:avLst/>
          </a:prstGeom>
        </p:spPr>
      </p:pic>
    </p:spTree>
    <p:extLst>
      <p:ext uri="{BB962C8B-B14F-4D97-AF65-F5344CB8AC3E}">
        <p14:creationId xmlns:p14="http://schemas.microsoft.com/office/powerpoint/2010/main" val="119291233"/>
      </p:ext>
    </p:extLst>
  </p:cSld>
  <p:clrMapOvr>
    <a:masterClrMapping/>
  </p:clrMapOvr>
  <p:transition spd="slow" advTm="2000">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593" r="16593"/>
          <a:stretch>
            <a:fillRect/>
          </a:stretch>
        </p:blipFill>
        <p:spPr>
          <a:xfrm>
            <a:off x="4486275" y="979022"/>
            <a:ext cx="3219450" cy="3219450"/>
          </a:xfrm>
        </p:spPr>
      </p:pic>
      <p:sp>
        <p:nvSpPr>
          <p:cNvPr id="6" name="Rounded Rectangle 5"/>
          <p:cNvSpPr/>
          <p:nvPr/>
        </p:nvSpPr>
        <p:spPr>
          <a:xfrm>
            <a:off x="1562100" y="3174535"/>
            <a:ext cx="9074150" cy="2900362"/>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Placeholder 9"/>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593" r="16593"/>
          <a:stretch>
            <a:fillRect/>
          </a:stretch>
        </p:blipFill>
        <p:spPr>
          <a:xfrm>
            <a:off x="5356225" y="1829922"/>
            <a:ext cx="1479550" cy="1479550"/>
          </a:xfrm>
        </p:spPr>
      </p:pic>
      <p:sp>
        <p:nvSpPr>
          <p:cNvPr id="4" name="Text Placeholder 3"/>
          <p:cNvSpPr>
            <a:spLocks noGrp="1"/>
          </p:cNvSpPr>
          <p:nvPr>
            <p:ph type="body" sz="quarter" idx="14"/>
          </p:nvPr>
        </p:nvSpPr>
        <p:spPr>
          <a:xfrm>
            <a:off x="2346325" y="4160372"/>
            <a:ext cx="2601913" cy="471488"/>
          </a:xfrm>
        </p:spPr>
        <p:txBody>
          <a:bodyPr/>
          <a:lstStyle/>
          <a:p>
            <a:r>
              <a:rPr lang="en-US" altLang="nl-BE" dirty="0">
                <a:solidFill>
                  <a:srgbClr val="1F3A6E"/>
                </a:solidFill>
                <a:latin typeface="Roboto Black" panose="02000000000000000000"/>
              </a:rPr>
              <a:t>Hackathon</a:t>
            </a:r>
          </a:p>
        </p:txBody>
      </p:sp>
      <p:sp>
        <p:nvSpPr>
          <p:cNvPr id="5" name="Text Placeholder 4"/>
          <p:cNvSpPr>
            <a:spLocks noGrp="1"/>
          </p:cNvSpPr>
          <p:nvPr>
            <p:ph type="body" sz="quarter" idx="15"/>
          </p:nvPr>
        </p:nvSpPr>
        <p:spPr>
          <a:xfrm>
            <a:off x="2365449" y="4613876"/>
            <a:ext cx="2601739" cy="299359"/>
          </a:xfrm>
        </p:spPr>
        <p:txBody>
          <a:bodyPr rtlCol="0"/>
          <a:lstStyle/>
          <a:p>
            <a:pPr fontAlgn="auto">
              <a:spcAft>
                <a:spcPts val="0"/>
              </a:spcAft>
              <a:defRPr/>
            </a:pPr>
            <a:r>
              <a:rPr lang="en-US" sz="1400" b="1" dirty="0">
                <a:solidFill>
                  <a:schemeClr val="accent1">
                    <a:alpha val="50000"/>
                  </a:schemeClr>
                </a:solidFill>
                <a:latin typeface="Roboto Black" panose="02000000000000000000"/>
                <a:ea typeface="Roboto Light" charset="0"/>
                <a:cs typeface="Roboto Light" charset="0"/>
              </a:rPr>
              <a:t>Marathon of ‘Hacking’</a:t>
            </a:r>
            <a:endParaRPr lang="en-US" sz="700" b="1" dirty="0">
              <a:solidFill>
                <a:schemeClr val="accent1">
                  <a:alpha val="50000"/>
                </a:schemeClr>
              </a:solidFill>
              <a:latin typeface="Roboto Black" panose="02000000000000000000"/>
              <a:ea typeface="Roboto Light" charset="0"/>
              <a:cs typeface="Roboto Light" charset="0"/>
            </a:endParaRPr>
          </a:p>
        </p:txBody>
      </p:sp>
      <p:sp>
        <p:nvSpPr>
          <p:cNvPr id="7" name="Title 3"/>
          <p:cNvSpPr txBox="1">
            <a:spLocks/>
          </p:cNvSpPr>
          <p:nvPr/>
        </p:nvSpPr>
        <p:spPr bwMode="auto">
          <a:xfrm>
            <a:off x="4929188" y="3822235"/>
            <a:ext cx="5523659"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US" altLang="nl-BE" sz="1400" dirty="0">
                <a:solidFill>
                  <a:srgbClr val="1F3A6E"/>
                </a:solidFill>
                <a:latin typeface="Roboto Black" panose="02000000000000000000"/>
                <a:ea typeface="Roboto Thin" pitchFamily="2" charset="0"/>
                <a:cs typeface="Roboto Thin" pitchFamily="2" charset="0"/>
              </a:rPr>
              <a:t>A 3-day event where </a:t>
            </a:r>
            <a:r>
              <a:rPr lang="en-US" altLang="nl-BE" sz="1400" dirty="0">
                <a:solidFill>
                  <a:schemeClr val="accent1"/>
                </a:solidFill>
                <a:latin typeface="Roboto Black" panose="02000000000000000000"/>
                <a:ea typeface="Roboto Thin" pitchFamily="2" charset="0"/>
                <a:cs typeface="Roboto Thin" pitchFamily="2" charset="0"/>
              </a:rPr>
              <a:t>students, professionals, start-ups &amp; scale-ups </a:t>
            </a:r>
            <a:r>
              <a:rPr lang="en-US" altLang="nl-BE" sz="1400" dirty="0">
                <a:solidFill>
                  <a:srgbClr val="1F3A6E"/>
                </a:solidFill>
                <a:latin typeface="Roboto Black" panose="02000000000000000000"/>
                <a:ea typeface="Roboto Thin" pitchFamily="2" charset="0"/>
                <a:cs typeface="Roboto Thin" pitchFamily="2" charset="0"/>
              </a:rPr>
              <a:t>tackle </a:t>
            </a:r>
            <a:r>
              <a:rPr lang="en-US" altLang="nl-BE" sz="1400" dirty="0">
                <a:solidFill>
                  <a:schemeClr val="accent1"/>
                </a:solidFill>
                <a:latin typeface="Roboto Black" panose="02000000000000000000"/>
                <a:ea typeface="Roboto Thin" pitchFamily="2" charset="0"/>
                <a:cs typeface="Roboto Thin" pitchFamily="2" charset="0"/>
              </a:rPr>
              <a:t>challenges</a:t>
            </a:r>
            <a:r>
              <a:rPr lang="en-US" altLang="nl-BE" sz="1400" dirty="0">
                <a:solidFill>
                  <a:srgbClr val="1F3A6E"/>
                </a:solidFill>
                <a:latin typeface="Roboto Black" panose="02000000000000000000"/>
                <a:ea typeface="Roboto Thin" pitchFamily="2" charset="0"/>
                <a:cs typeface="Roboto Thin" pitchFamily="2" charset="0"/>
              </a:rPr>
              <a:t> within the </a:t>
            </a:r>
            <a:r>
              <a:rPr lang="en-US" altLang="nl-BE" sz="1400" dirty="0">
                <a:solidFill>
                  <a:schemeClr val="accent1"/>
                </a:solidFill>
                <a:latin typeface="Roboto Black" panose="02000000000000000000"/>
                <a:ea typeface="Roboto Thin" pitchFamily="2" charset="0"/>
                <a:cs typeface="Roboto Thin" pitchFamily="2" charset="0"/>
              </a:rPr>
              <a:t>maritime and logistics sector</a:t>
            </a:r>
            <a:r>
              <a:rPr lang="en-US" altLang="nl-BE" sz="1400" dirty="0">
                <a:solidFill>
                  <a:srgbClr val="1F3A6E"/>
                </a:solidFill>
                <a:latin typeface="Roboto Black" panose="02000000000000000000"/>
                <a:ea typeface="Roboto Thin" pitchFamily="2" charset="0"/>
                <a:cs typeface="Roboto Thin" pitchFamily="2" charset="0"/>
              </a:rPr>
              <a:t>.</a:t>
            </a:r>
            <a:r>
              <a:rPr lang="en-US" altLang="nl-BE" sz="1400" dirty="0">
                <a:solidFill>
                  <a:srgbClr val="656D78"/>
                </a:solidFill>
                <a:latin typeface="Roboto Black" panose="02000000000000000000"/>
                <a:ea typeface="Roboto Thin" pitchFamily="2" charset="0"/>
                <a:cs typeface="Roboto Thin" pitchFamily="2" charset="0"/>
              </a:rPr>
              <a:t> </a:t>
            </a:r>
            <a:r>
              <a:rPr lang="en-US" altLang="nl-BE" sz="1400" dirty="0">
                <a:solidFill>
                  <a:srgbClr val="1F3A6E"/>
                </a:solidFill>
                <a:latin typeface="Roboto Black" panose="02000000000000000000"/>
                <a:ea typeface="Roboto Thin" pitchFamily="2" charset="0"/>
                <a:cs typeface="Roboto Thin" pitchFamily="2" charset="0"/>
              </a:rPr>
              <a:t>During these </a:t>
            </a:r>
            <a:r>
              <a:rPr lang="en-US" altLang="nl-BE" sz="1400" dirty="0">
                <a:solidFill>
                  <a:schemeClr val="accent1"/>
                </a:solidFill>
                <a:latin typeface="Roboto Black" panose="02000000000000000000"/>
                <a:ea typeface="Roboto Thin" pitchFamily="2" charset="0"/>
                <a:cs typeface="Roboto Thin" pitchFamily="2" charset="0"/>
              </a:rPr>
              <a:t>3 days, </a:t>
            </a:r>
            <a:r>
              <a:rPr lang="en-US" altLang="nl-BE" sz="1400" dirty="0">
                <a:solidFill>
                  <a:srgbClr val="1F3A6E"/>
                </a:solidFill>
                <a:latin typeface="Roboto Black" panose="02000000000000000000"/>
                <a:ea typeface="Roboto Thin" pitchFamily="2" charset="0"/>
                <a:cs typeface="Roboto Thin" pitchFamily="2" charset="0"/>
              </a:rPr>
              <a:t>they go from </a:t>
            </a:r>
            <a:r>
              <a:rPr lang="en-US" altLang="nl-BE" sz="1400" dirty="0">
                <a:solidFill>
                  <a:schemeClr val="accent1"/>
                </a:solidFill>
                <a:latin typeface="Roboto Black" panose="02000000000000000000"/>
                <a:ea typeface="Roboto Thin" pitchFamily="2" charset="0"/>
                <a:cs typeface="Roboto Thin" pitchFamily="2" charset="0"/>
              </a:rPr>
              <a:t>idea to working concept</a:t>
            </a:r>
            <a:r>
              <a:rPr lang="en-US" altLang="nl-BE" sz="1400" dirty="0">
                <a:solidFill>
                  <a:srgbClr val="1F3A6E"/>
                </a:solidFill>
                <a:latin typeface="Roboto Black" panose="02000000000000000000"/>
                <a:ea typeface="Roboto Thin" pitchFamily="2" charset="0"/>
                <a:cs typeface="Roboto Thin" pitchFamily="2" charset="0"/>
              </a:rPr>
              <a:t>,</a:t>
            </a:r>
            <a:r>
              <a:rPr lang="en-US" altLang="nl-BE" sz="1400" dirty="0">
                <a:solidFill>
                  <a:srgbClr val="656D78"/>
                </a:solidFill>
                <a:latin typeface="Roboto Black" panose="02000000000000000000"/>
                <a:ea typeface="Roboto Thin" pitchFamily="2" charset="0"/>
                <a:cs typeface="Roboto Thin" pitchFamily="2" charset="0"/>
              </a:rPr>
              <a:t> </a:t>
            </a:r>
            <a:r>
              <a:rPr lang="en-US" altLang="nl-BE" sz="1400" dirty="0">
                <a:solidFill>
                  <a:srgbClr val="1F3A6E"/>
                </a:solidFill>
                <a:latin typeface="Roboto Black" panose="02000000000000000000"/>
                <a:ea typeface="Roboto Thin" pitchFamily="2" charset="0"/>
                <a:cs typeface="Roboto Thin" pitchFamily="2" charset="0"/>
              </a:rPr>
              <a:t>together with </a:t>
            </a:r>
            <a:r>
              <a:rPr lang="en-US" altLang="nl-BE" sz="1400" dirty="0">
                <a:solidFill>
                  <a:schemeClr val="accent1"/>
                </a:solidFill>
                <a:latin typeface="Roboto Black" panose="02000000000000000000"/>
                <a:ea typeface="Roboto Thin" pitchFamily="2" charset="0"/>
                <a:cs typeface="Roboto Thin" pitchFamily="2" charset="0"/>
              </a:rPr>
              <a:t>coaching of experts </a:t>
            </a:r>
            <a:r>
              <a:rPr lang="en-US" altLang="nl-BE" sz="1400" dirty="0">
                <a:solidFill>
                  <a:srgbClr val="1F3A6E"/>
                </a:solidFill>
                <a:latin typeface="Roboto Black" panose="02000000000000000000"/>
                <a:ea typeface="Roboto Thin" pitchFamily="2" charset="0"/>
                <a:cs typeface="Roboto Thin" pitchFamily="2" charset="0"/>
              </a:rPr>
              <a:t>within the industry. Everybody is welcome to co-create the port of the future!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F21E-17F0-48EF-BD91-281FB4BAC9FB}"/>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FCC2132-31FE-48F4-B90B-D32BB5F46FFE}"/>
              </a:ext>
            </a:extLst>
          </p:cNvPr>
          <p:cNvSpPr>
            <a:spLocks noGrp="1"/>
          </p:cNvSpPr>
          <p:nvPr>
            <p:ph idx="1"/>
          </p:nvPr>
        </p:nvSpPr>
        <p:spPr>
          <a:xfrm>
            <a:off x="677334" y="1472541"/>
            <a:ext cx="8596668" cy="4568822"/>
          </a:xfrm>
        </p:spPr>
        <p:txBody>
          <a:bodyPr>
            <a:normAutofit fontScale="77500" lnSpcReduction="20000"/>
          </a:bodyPr>
          <a:lstStyle/>
          <a:p>
            <a:r>
              <a:rPr lang="en-US" dirty="0"/>
              <a:t>There is a pressing need in the sector for a common solution for DG input. Currently there are no standardized ways to declare DG cargo:</a:t>
            </a:r>
          </a:p>
          <a:p>
            <a:endParaRPr lang="en-US" dirty="0"/>
          </a:p>
          <a:p>
            <a:pPr lvl="1"/>
            <a:r>
              <a:rPr lang="en-US" dirty="0"/>
              <a:t>Wide array of different system interpretation</a:t>
            </a:r>
          </a:p>
          <a:p>
            <a:pPr lvl="1"/>
            <a:r>
              <a:rPr lang="en-US" dirty="0"/>
              <a:t>Various DGD formats </a:t>
            </a:r>
          </a:p>
          <a:p>
            <a:endParaRPr lang="en-US" dirty="0"/>
          </a:p>
          <a:p>
            <a:r>
              <a:rPr lang="en-US" dirty="0"/>
              <a:t>Current “work-around”:</a:t>
            </a:r>
          </a:p>
          <a:p>
            <a:pPr lvl="1"/>
            <a:r>
              <a:rPr lang="en-US" dirty="0"/>
              <a:t>Human interaction and interpretation</a:t>
            </a:r>
          </a:p>
          <a:p>
            <a:endParaRPr lang="en-US" dirty="0"/>
          </a:p>
          <a:p>
            <a:r>
              <a:rPr lang="en-US" dirty="0"/>
              <a:t>Which results in:</a:t>
            </a:r>
          </a:p>
          <a:p>
            <a:pPr lvl="1"/>
            <a:r>
              <a:rPr lang="en-US" dirty="0"/>
              <a:t>Wrong assumptions </a:t>
            </a:r>
          </a:p>
          <a:p>
            <a:pPr lvl="1"/>
            <a:r>
              <a:rPr lang="en-US" dirty="0"/>
              <a:t>Immense implications regarding the safety </a:t>
            </a:r>
          </a:p>
          <a:p>
            <a:pPr lvl="1"/>
            <a:r>
              <a:rPr lang="en-US" dirty="0"/>
              <a:t>Different parties involved face increased liability and responsibilities</a:t>
            </a:r>
          </a:p>
          <a:p>
            <a:pPr lvl="1"/>
            <a:r>
              <a:rPr lang="en-US" dirty="0"/>
              <a:t>Time-consuming process</a:t>
            </a:r>
          </a:p>
          <a:p>
            <a:endParaRPr lang="en-US" dirty="0">
              <a:solidFill>
                <a:prstClr val="black">
                  <a:lumMod val="75000"/>
                  <a:lumOff val="25000"/>
                </a:prstClr>
              </a:solidFill>
            </a:endParaRPr>
          </a:p>
          <a:p>
            <a:endParaRPr lang="en-US" dirty="0">
              <a:solidFill>
                <a:prstClr val="black">
                  <a:lumMod val="75000"/>
                  <a:lumOff val="25000"/>
                </a:prstClr>
              </a:solidFill>
            </a:endParaRPr>
          </a:p>
          <a:p>
            <a:pPr marL="0" lvl="0" indent="0">
              <a:buClr>
                <a:srgbClr val="90C226"/>
              </a:buClr>
              <a:buNone/>
            </a:pPr>
            <a:endParaRPr lang="en-US" dirty="0">
              <a:solidFill>
                <a:prstClr val="black">
                  <a:lumMod val="75000"/>
                  <a:lumOff val="25000"/>
                </a:prstClr>
              </a:solidFill>
            </a:endParaRPr>
          </a:p>
          <a:p>
            <a:pPr lvl="1"/>
            <a:endParaRPr lang="en-US" dirty="0"/>
          </a:p>
        </p:txBody>
      </p:sp>
    </p:spTree>
    <p:extLst>
      <p:ext uri="{BB962C8B-B14F-4D97-AF65-F5344CB8AC3E}">
        <p14:creationId xmlns:p14="http://schemas.microsoft.com/office/powerpoint/2010/main" val="2581757893"/>
      </p:ext>
    </p:extLst>
  </p:cSld>
  <p:clrMapOvr>
    <a:masterClrMapping/>
  </p:clrMapOvr>
  <p:transition spd="slow" advTm="2000">
    <p:cover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1E21-57F2-40BC-9E84-BFF8E04D05E1}"/>
              </a:ext>
            </a:extLst>
          </p:cNvPr>
          <p:cNvSpPr>
            <a:spLocks noGrp="1"/>
          </p:cNvSpPr>
          <p:nvPr>
            <p:ph type="title"/>
          </p:nvPr>
        </p:nvSpPr>
        <p:spPr/>
        <p:txBody>
          <a:bodyPr/>
          <a:lstStyle/>
          <a:p>
            <a:r>
              <a:rPr lang="en-US" dirty="0"/>
              <a:t>Shippers</a:t>
            </a:r>
          </a:p>
        </p:txBody>
      </p:sp>
      <p:sp>
        <p:nvSpPr>
          <p:cNvPr id="3" name="Content Placeholder 2">
            <a:extLst>
              <a:ext uri="{FF2B5EF4-FFF2-40B4-BE49-F238E27FC236}">
                <a16:creationId xmlns:a16="http://schemas.microsoft.com/office/drawing/2014/main" id="{D351E784-346C-493D-8A37-0F518F225FE3}"/>
              </a:ext>
            </a:extLst>
          </p:cNvPr>
          <p:cNvSpPr>
            <a:spLocks noGrp="1"/>
          </p:cNvSpPr>
          <p:nvPr>
            <p:ph idx="1"/>
          </p:nvPr>
        </p:nvSpPr>
        <p:spPr/>
        <p:txBody>
          <a:bodyPr/>
          <a:lstStyle/>
          <a:p>
            <a:r>
              <a:rPr lang="en-US" dirty="0"/>
              <a:t>Currently no convenient way to process all relevant DG data</a:t>
            </a:r>
          </a:p>
          <a:p>
            <a:r>
              <a:rPr lang="en-US" dirty="0"/>
              <a:t>No live checks with for example international &amp; national law </a:t>
            </a:r>
          </a:p>
          <a:p>
            <a:r>
              <a:rPr lang="en-US" dirty="0"/>
              <a:t>Re-entering data manually in the system</a:t>
            </a:r>
          </a:p>
          <a:p>
            <a:endParaRPr lang="en-US" dirty="0"/>
          </a:p>
          <a:p>
            <a:r>
              <a:rPr lang="en-US" dirty="0"/>
              <a:t>Consequently: </a:t>
            </a:r>
          </a:p>
          <a:p>
            <a:pPr lvl="1"/>
            <a:r>
              <a:rPr lang="en-US" dirty="0"/>
              <a:t>Responsibility shift </a:t>
            </a:r>
          </a:p>
          <a:p>
            <a:pPr lvl="1"/>
            <a:r>
              <a:rPr lang="en-US" dirty="0"/>
              <a:t>Increased waiting times for booking confirmations and for delivery on terminal</a:t>
            </a:r>
          </a:p>
          <a:p>
            <a:pPr lvl="1"/>
            <a:r>
              <a:rPr lang="en-US" dirty="0"/>
              <a:t>Safety implications </a:t>
            </a:r>
          </a:p>
          <a:p>
            <a:pPr lvl="1"/>
            <a:endParaRPr lang="en-US" dirty="0"/>
          </a:p>
        </p:txBody>
      </p:sp>
    </p:spTree>
    <p:extLst>
      <p:ext uri="{BB962C8B-B14F-4D97-AF65-F5344CB8AC3E}">
        <p14:creationId xmlns:p14="http://schemas.microsoft.com/office/powerpoint/2010/main" val="226768579"/>
      </p:ext>
    </p:extLst>
  </p:cSld>
  <p:clrMapOvr>
    <a:masterClrMapping/>
  </p:clrMapOvr>
  <p:transition spd="slow" advTm="2000">
    <p:cover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1E21-57F2-40BC-9E84-BFF8E04D05E1}"/>
              </a:ext>
            </a:extLst>
          </p:cNvPr>
          <p:cNvSpPr>
            <a:spLocks noGrp="1"/>
          </p:cNvSpPr>
          <p:nvPr>
            <p:ph type="title"/>
          </p:nvPr>
        </p:nvSpPr>
        <p:spPr/>
        <p:txBody>
          <a:bodyPr/>
          <a:lstStyle/>
          <a:p>
            <a:r>
              <a:rPr lang="en-US" dirty="0"/>
              <a:t>Shipping Lines/Carriers</a:t>
            </a:r>
          </a:p>
        </p:txBody>
      </p:sp>
      <p:sp>
        <p:nvSpPr>
          <p:cNvPr id="3" name="Content Placeholder 2">
            <a:extLst>
              <a:ext uri="{FF2B5EF4-FFF2-40B4-BE49-F238E27FC236}">
                <a16:creationId xmlns:a16="http://schemas.microsoft.com/office/drawing/2014/main" id="{D351E784-346C-493D-8A37-0F518F225FE3}"/>
              </a:ext>
            </a:extLst>
          </p:cNvPr>
          <p:cNvSpPr>
            <a:spLocks noGrp="1"/>
          </p:cNvSpPr>
          <p:nvPr>
            <p:ph idx="1"/>
          </p:nvPr>
        </p:nvSpPr>
        <p:spPr>
          <a:xfrm>
            <a:off x="677334" y="2160589"/>
            <a:ext cx="8596668" cy="3880773"/>
          </a:xfrm>
        </p:spPr>
        <p:txBody>
          <a:bodyPr>
            <a:normAutofit lnSpcReduction="10000"/>
          </a:bodyPr>
          <a:lstStyle/>
          <a:p>
            <a:pPr lvl="0"/>
            <a:r>
              <a:rPr lang="en-US" dirty="0"/>
              <a:t>The received DG information from the shipper is fragmented and sometimes inadequate or inaccurate.</a:t>
            </a:r>
          </a:p>
          <a:p>
            <a:r>
              <a:rPr lang="en-US" dirty="0"/>
              <a:t>Re-entering data manually in the system</a:t>
            </a:r>
          </a:p>
          <a:p>
            <a:pPr lvl="0"/>
            <a:r>
              <a:rPr lang="en-US" dirty="0"/>
              <a:t>Interpret missing information due to:</a:t>
            </a:r>
          </a:p>
          <a:p>
            <a:pPr lvl="2"/>
            <a:r>
              <a:rPr lang="en-US" dirty="0"/>
              <a:t>Various formats of DGD (PDF, Excel, Word, JPEG,…)</a:t>
            </a:r>
          </a:p>
          <a:p>
            <a:pPr lvl="2"/>
            <a:r>
              <a:rPr lang="en-US" dirty="0"/>
              <a:t>Inadequate systems </a:t>
            </a:r>
          </a:p>
          <a:p>
            <a:pPr lvl="2"/>
            <a:endParaRPr lang="en-US" dirty="0"/>
          </a:p>
          <a:p>
            <a:r>
              <a:rPr lang="en-US" dirty="0"/>
              <a:t> Consequently</a:t>
            </a:r>
          </a:p>
          <a:p>
            <a:pPr lvl="1"/>
            <a:r>
              <a:rPr lang="en-US" dirty="0"/>
              <a:t>Increased liability </a:t>
            </a:r>
          </a:p>
          <a:p>
            <a:pPr lvl="1"/>
            <a:r>
              <a:rPr lang="en-US" dirty="0"/>
              <a:t>Safety implications </a:t>
            </a:r>
          </a:p>
          <a:p>
            <a:pPr lvl="1"/>
            <a:endParaRPr lang="en-US" dirty="0"/>
          </a:p>
        </p:txBody>
      </p:sp>
    </p:spTree>
    <p:extLst>
      <p:ext uri="{BB962C8B-B14F-4D97-AF65-F5344CB8AC3E}">
        <p14:creationId xmlns:p14="http://schemas.microsoft.com/office/powerpoint/2010/main" val="3891063178"/>
      </p:ext>
    </p:extLst>
  </p:cSld>
  <p:clrMapOvr>
    <a:masterClrMapping/>
  </p:clrMapOvr>
  <p:transition spd="slow" advTm="2000">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1E21-57F2-40BC-9E84-BFF8E04D05E1}"/>
              </a:ext>
            </a:extLst>
          </p:cNvPr>
          <p:cNvSpPr>
            <a:spLocks noGrp="1"/>
          </p:cNvSpPr>
          <p:nvPr>
            <p:ph type="title"/>
          </p:nvPr>
        </p:nvSpPr>
        <p:spPr/>
        <p:txBody>
          <a:bodyPr/>
          <a:lstStyle/>
          <a:p>
            <a:r>
              <a:rPr lang="en-US" dirty="0"/>
              <a:t>Terminals</a:t>
            </a:r>
          </a:p>
        </p:txBody>
      </p:sp>
      <p:sp>
        <p:nvSpPr>
          <p:cNvPr id="3" name="Content Placeholder 2">
            <a:extLst>
              <a:ext uri="{FF2B5EF4-FFF2-40B4-BE49-F238E27FC236}">
                <a16:creationId xmlns:a16="http://schemas.microsoft.com/office/drawing/2014/main" id="{D351E784-346C-493D-8A37-0F518F225FE3}"/>
              </a:ext>
            </a:extLst>
          </p:cNvPr>
          <p:cNvSpPr>
            <a:spLocks noGrp="1"/>
          </p:cNvSpPr>
          <p:nvPr>
            <p:ph idx="1"/>
          </p:nvPr>
        </p:nvSpPr>
        <p:spPr>
          <a:xfrm>
            <a:off x="677334" y="2160589"/>
            <a:ext cx="8596668" cy="3880773"/>
          </a:xfrm>
        </p:spPr>
        <p:txBody>
          <a:bodyPr>
            <a:normAutofit/>
          </a:bodyPr>
          <a:lstStyle/>
          <a:p>
            <a:pPr lvl="0"/>
            <a:r>
              <a:rPr lang="en-US" dirty="0"/>
              <a:t>Inadequate or even inaccurate DG data.</a:t>
            </a:r>
          </a:p>
          <a:p>
            <a:pPr lvl="0"/>
            <a:endParaRPr lang="en-US" dirty="0"/>
          </a:p>
          <a:p>
            <a:pPr lvl="0"/>
            <a:r>
              <a:rPr lang="en-US" dirty="0"/>
              <a:t>Consequently </a:t>
            </a:r>
          </a:p>
          <a:p>
            <a:pPr lvl="1"/>
            <a:r>
              <a:rPr lang="en-US" dirty="0"/>
              <a:t>Segregation issues </a:t>
            </a:r>
          </a:p>
          <a:p>
            <a:pPr lvl="1"/>
            <a:r>
              <a:rPr lang="en-US" dirty="0"/>
              <a:t>Safety implications</a:t>
            </a:r>
          </a:p>
          <a:p>
            <a:pPr lvl="1"/>
            <a:r>
              <a:rPr lang="en-US" dirty="0"/>
              <a:t>Discrepancies in regard to placards </a:t>
            </a:r>
          </a:p>
          <a:p>
            <a:pPr lvl="1"/>
            <a:endParaRPr lang="en-US" dirty="0"/>
          </a:p>
        </p:txBody>
      </p:sp>
    </p:spTree>
    <p:extLst>
      <p:ext uri="{BB962C8B-B14F-4D97-AF65-F5344CB8AC3E}">
        <p14:creationId xmlns:p14="http://schemas.microsoft.com/office/powerpoint/2010/main" val="2688872889"/>
      </p:ext>
    </p:extLst>
  </p:cSld>
  <p:clrMapOvr>
    <a:masterClrMapping/>
  </p:clrMapOvr>
  <p:transition spd="slow" advTm="2000">
    <p:cover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1E21-57F2-40BC-9E84-BFF8E04D05E1}"/>
              </a:ext>
            </a:extLst>
          </p:cNvPr>
          <p:cNvSpPr>
            <a:spLocks noGrp="1"/>
          </p:cNvSpPr>
          <p:nvPr>
            <p:ph type="title"/>
          </p:nvPr>
        </p:nvSpPr>
        <p:spPr/>
        <p:txBody>
          <a:bodyPr/>
          <a:lstStyle/>
          <a:p>
            <a:r>
              <a:rPr lang="en-US" dirty="0"/>
              <a:t>Port Authorities </a:t>
            </a:r>
          </a:p>
        </p:txBody>
      </p:sp>
      <p:sp>
        <p:nvSpPr>
          <p:cNvPr id="3" name="Content Placeholder 2">
            <a:extLst>
              <a:ext uri="{FF2B5EF4-FFF2-40B4-BE49-F238E27FC236}">
                <a16:creationId xmlns:a16="http://schemas.microsoft.com/office/drawing/2014/main" id="{D351E784-346C-493D-8A37-0F518F225FE3}"/>
              </a:ext>
            </a:extLst>
          </p:cNvPr>
          <p:cNvSpPr>
            <a:spLocks noGrp="1"/>
          </p:cNvSpPr>
          <p:nvPr>
            <p:ph idx="1"/>
          </p:nvPr>
        </p:nvSpPr>
        <p:spPr>
          <a:xfrm>
            <a:off x="677334" y="2160589"/>
            <a:ext cx="8596668" cy="3880773"/>
          </a:xfrm>
        </p:spPr>
        <p:txBody>
          <a:bodyPr>
            <a:normAutofit/>
          </a:bodyPr>
          <a:lstStyle/>
          <a:p>
            <a:r>
              <a:rPr lang="en-US" dirty="0"/>
              <a:t>Local port authorities face the problem of missing, inaccurate or double declarations by shipper, Shipping lines and carriers. </a:t>
            </a:r>
          </a:p>
          <a:p>
            <a:pPr lvl="1"/>
            <a:r>
              <a:rPr lang="en-US" dirty="0"/>
              <a:t>Wrong arrival dates/times</a:t>
            </a:r>
          </a:p>
          <a:p>
            <a:pPr lvl="1"/>
            <a:r>
              <a:rPr lang="en-US" dirty="0"/>
              <a:t>Wrong vessels</a:t>
            </a:r>
          </a:p>
          <a:p>
            <a:pPr lvl="1"/>
            <a:r>
              <a:rPr lang="en-US" dirty="0"/>
              <a:t>…</a:t>
            </a:r>
          </a:p>
          <a:p>
            <a:pPr lvl="1"/>
            <a:endParaRPr lang="en-US" dirty="0"/>
          </a:p>
        </p:txBody>
      </p:sp>
    </p:spTree>
    <p:extLst>
      <p:ext uri="{BB962C8B-B14F-4D97-AF65-F5344CB8AC3E}">
        <p14:creationId xmlns:p14="http://schemas.microsoft.com/office/powerpoint/2010/main" val="1089432444"/>
      </p:ext>
    </p:extLst>
  </p:cSld>
  <p:clrMapOvr>
    <a:masterClrMapping/>
  </p:clrMapOvr>
  <p:transition spd="slow" advTm="2000">
    <p:cover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902" name="Line 62"/>
          <p:cNvSpPr>
            <a:spLocks noChangeShapeType="1"/>
          </p:cNvSpPr>
          <p:nvPr/>
        </p:nvSpPr>
        <p:spPr bwMode="auto">
          <a:xfrm flipV="1">
            <a:off x="8498019" y="4142157"/>
            <a:ext cx="0" cy="202369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7" name="Line 32"/>
          <p:cNvSpPr>
            <a:spLocks noChangeShapeType="1"/>
          </p:cNvSpPr>
          <p:nvPr/>
        </p:nvSpPr>
        <p:spPr bwMode="auto">
          <a:xfrm>
            <a:off x="3082130" y="2585860"/>
            <a:ext cx="0" cy="35799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44" name="Text Box 4"/>
          <p:cNvSpPr txBox="1">
            <a:spLocks noChangeArrowheads="1"/>
          </p:cNvSpPr>
          <p:nvPr/>
        </p:nvSpPr>
        <p:spPr bwMode="auto">
          <a:xfrm>
            <a:off x="1922298" y="439768"/>
            <a:ext cx="724085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nl-BE" sz="2200" b="1" i="0" u="none" strike="noStrike" kern="1200" cap="none" spc="0" normalizeH="0" baseline="0" noProof="0" dirty="0">
                <a:ln>
                  <a:noFill/>
                </a:ln>
                <a:solidFill>
                  <a:srgbClr val="92D050"/>
                </a:solidFill>
                <a:effectLst/>
                <a:uLnTx/>
                <a:uFillTx/>
                <a:latin typeface="Trebuchet MS" panose="020B0603020202020204"/>
                <a:ea typeface="+mn-ea"/>
                <a:cs typeface="+mn-cs"/>
              </a:rPr>
              <a:t>Transport → Port </a:t>
            </a:r>
            <a:br>
              <a:rPr kumimoji="0" lang="nl-BE" sz="2200" b="1" i="0" u="none" strike="noStrike" kern="1200" cap="none" spc="0" normalizeH="0" baseline="0" noProof="0" dirty="0">
                <a:ln>
                  <a:noFill/>
                </a:ln>
                <a:solidFill>
                  <a:srgbClr val="92D050"/>
                </a:solidFill>
                <a:effectLst/>
                <a:uLnTx/>
                <a:uFillTx/>
                <a:latin typeface="Trebuchet MS" panose="020B0603020202020204"/>
                <a:ea typeface="+mn-ea"/>
                <a:cs typeface="+mn-cs"/>
              </a:rPr>
            </a:br>
            <a:r>
              <a:rPr kumimoji="0" lang="nl-BE" sz="2000" b="1" i="0" u="none" strike="noStrike" kern="1200" cap="none" spc="0" normalizeH="0" baseline="0" noProof="0" dirty="0">
                <a:ln>
                  <a:noFill/>
                </a:ln>
                <a:solidFill>
                  <a:srgbClr val="92D050"/>
                </a:solidFill>
                <a:effectLst/>
                <a:uLnTx/>
                <a:uFillTx/>
                <a:latin typeface="Trebuchet MS" panose="020B0603020202020204"/>
                <a:ea typeface="+mn-ea"/>
                <a:cs typeface="+mn-cs"/>
              </a:rPr>
              <a:t>Information: Dangerous </a:t>
            </a:r>
            <a:r>
              <a:rPr kumimoji="0" lang="nl-BE" sz="2000" b="1" i="0" u="none" strike="noStrike" kern="1200" cap="none" spc="0" normalizeH="0" baseline="0" noProof="0" dirty="0" err="1">
                <a:ln>
                  <a:noFill/>
                </a:ln>
                <a:solidFill>
                  <a:srgbClr val="92D050"/>
                </a:solidFill>
                <a:effectLst/>
                <a:uLnTx/>
                <a:uFillTx/>
                <a:latin typeface="Trebuchet MS" panose="020B0603020202020204"/>
                <a:ea typeface="+mn-ea"/>
                <a:cs typeface="+mn-cs"/>
              </a:rPr>
              <a:t>Goods</a:t>
            </a:r>
            <a:r>
              <a:rPr kumimoji="0" lang="nl-BE" sz="2000" b="1" i="0" u="none" strike="noStrike" kern="1200" cap="none" spc="0" normalizeH="0" baseline="0" noProof="0" dirty="0">
                <a:ln>
                  <a:noFill/>
                </a:ln>
                <a:solidFill>
                  <a:srgbClr val="92D050"/>
                </a:solidFill>
                <a:effectLst/>
                <a:uLnTx/>
                <a:uFillTx/>
                <a:latin typeface="Trebuchet MS" panose="020B0603020202020204"/>
                <a:ea typeface="+mn-ea"/>
                <a:cs typeface="+mn-cs"/>
              </a:rPr>
              <a:t> Notification in APICS</a:t>
            </a:r>
            <a:endParaRPr kumimoji="0" lang="nl-NL" sz="2200" b="0" i="0" u="none" strike="noStrike" kern="1200" cap="none" spc="0" normalizeH="0" baseline="30000" noProof="0" dirty="0">
              <a:ln>
                <a:noFill/>
              </a:ln>
              <a:solidFill>
                <a:srgbClr val="92D050"/>
              </a:solidFill>
              <a:effectLst/>
              <a:uLnTx/>
              <a:uFillTx/>
              <a:latin typeface="Trebuchet MS" panose="020B0603020202020204"/>
              <a:ea typeface="+mn-ea"/>
              <a:cs typeface="+mn-cs"/>
            </a:endParaRPr>
          </a:p>
        </p:txBody>
      </p:sp>
      <p:sp>
        <p:nvSpPr>
          <p:cNvPr id="547847" name="Line 7"/>
          <p:cNvSpPr>
            <a:spLocks noChangeShapeType="1"/>
          </p:cNvSpPr>
          <p:nvPr/>
        </p:nvSpPr>
        <p:spPr bwMode="auto">
          <a:xfrm>
            <a:off x="1524001" y="5157788"/>
            <a:ext cx="8964613"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5478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246" y="3900137"/>
            <a:ext cx="3492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785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509" y="4868864"/>
            <a:ext cx="7334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785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4620" y="5013325"/>
            <a:ext cx="725488"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785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6059" y="5300664"/>
            <a:ext cx="5429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7856" name="Picture 16" descr="Containerschip_Fro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97234" y="4941888"/>
            <a:ext cx="404813" cy="360362"/>
          </a:xfrm>
          <a:prstGeom prst="rect">
            <a:avLst/>
          </a:prstGeom>
          <a:solidFill>
            <a:schemeClr val="accent1"/>
          </a:solidFill>
        </p:spPr>
      </p:pic>
      <p:pic>
        <p:nvPicPr>
          <p:cNvPr id="547857" name="Picture 17" descr="Containerschi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61526" y="5013325"/>
            <a:ext cx="644525" cy="227012"/>
          </a:xfrm>
          <a:prstGeom prst="rect">
            <a:avLst/>
          </a:prstGeom>
          <a:solidFill>
            <a:schemeClr val="accent1"/>
          </a:solidFill>
        </p:spPr>
      </p:pic>
      <p:pic>
        <p:nvPicPr>
          <p:cNvPr id="547858" name="Picture 18" descr="Wegtranspo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76059" y="4724401"/>
            <a:ext cx="536575" cy="19843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2"/>
          <p:cNvGrpSpPr/>
          <p:nvPr/>
        </p:nvGrpSpPr>
        <p:grpSpPr>
          <a:xfrm>
            <a:off x="2568575" y="1730197"/>
            <a:ext cx="1008063" cy="747712"/>
            <a:chOff x="1152525" y="2205038"/>
            <a:chExt cx="1008063" cy="747712"/>
          </a:xfrm>
        </p:grpSpPr>
        <p:pic>
          <p:nvPicPr>
            <p:cNvPr id="54785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1450" y="2205038"/>
              <a:ext cx="449263" cy="47466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7859" name="Text Box 19"/>
            <p:cNvSpPr txBox="1">
              <a:spLocks noChangeArrowheads="1"/>
            </p:cNvSpPr>
            <p:nvPr/>
          </p:nvSpPr>
          <p:spPr bwMode="auto">
            <a:xfrm>
              <a:off x="1152525" y="2708275"/>
              <a:ext cx="10080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err="1">
                  <a:ln>
                    <a:noFill/>
                  </a:ln>
                  <a:solidFill>
                    <a:prstClr val="black"/>
                  </a:solidFill>
                  <a:effectLst/>
                  <a:uLnTx/>
                  <a:uFillTx/>
                  <a:latin typeface="Trebuchet MS" panose="020B0603020202020204"/>
                  <a:ea typeface="+mn-ea"/>
                  <a:cs typeface="+mn-cs"/>
                </a:rPr>
                <a:t>Forwarder</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547865" name="Text Box 25"/>
          <p:cNvSpPr txBox="1">
            <a:spLocks noChangeArrowheads="1"/>
          </p:cNvSpPr>
          <p:nvPr/>
        </p:nvSpPr>
        <p:spPr bwMode="auto">
          <a:xfrm>
            <a:off x="3760159" y="5661026"/>
            <a:ext cx="10080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NL" sz="1000" b="1" i="0" u="none" strike="noStrike" kern="1200" cap="none" spc="0" normalizeH="0" baseline="0" noProof="0" dirty="0" err="1">
                <a:ln>
                  <a:noFill/>
                </a:ln>
                <a:solidFill>
                  <a:prstClr val="black"/>
                </a:solidFill>
                <a:effectLst/>
                <a:uLnTx/>
                <a:uFillTx/>
                <a:latin typeface="Trebuchet MS" panose="020B0603020202020204"/>
                <a:ea typeface="+mn-ea"/>
                <a:cs typeface="+mn-cs"/>
              </a:rPr>
              <a:t>Transporter</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47866" name="Text Box 26"/>
          <p:cNvSpPr txBox="1">
            <a:spLocks noChangeArrowheads="1"/>
          </p:cNvSpPr>
          <p:nvPr/>
        </p:nvSpPr>
        <p:spPr bwMode="auto">
          <a:xfrm>
            <a:off x="4803940" y="4198587"/>
            <a:ext cx="1439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Terminal </a:t>
            </a:r>
            <a:b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operator</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47872" name="Line 32"/>
          <p:cNvSpPr>
            <a:spLocks noChangeShapeType="1"/>
          </p:cNvSpPr>
          <p:nvPr/>
        </p:nvSpPr>
        <p:spPr bwMode="auto">
          <a:xfrm>
            <a:off x="5836467" y="4142158"/>
            <a:ext cx="0" cy="202369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73" name="Line 33"/>
          <p:cNvSpPr>
            <a:spLocks noChangeShapeType="1"/>
          </p:cNvSpPr>
          <p:nvPr/>
        </p:nvSpPr>
        <p:spPr bwMode="auto">
          <a:xfrm>
            <a:off x="9500898" y="5157788"/>
            <a:ext cx="0" cy="100806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75" name="Oval 35"/>
          <p:cNvSpPr>
            <a:spLocks noChangeArrowheads="1"/>
          </p:cNvSpPr>
          <p:nvPr/>
        </p:nvSpPr>
        <p:spPr bwMode="auto">
          <a:xfrm>
            <a:off x="5765031" y="5084763"/>
            <a:ext cx="142875" cy="1444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78" name="Text Box 38"/>
          <p:cNvSpPr txBox="1">
            <a:spLocks noChangeArrowheads="1"/>
          </p:cNvSpPr>
          <p:nvPr/>
        </p:nvSpPr>
        <p:spPr bwMode="auto">
          <a:xfrm>
            <a:off x="3526041" y="2395947"/>
            <a:ext cx="1723573"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8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IFTDGN / APICS-loket</a:t>
            </a:r>
          </a:p>
          <a:p>
            <a:pPr marL="0" marR="0" lvl="0" indent="0" algn="l" defTabSz="457200" rtl="0" eaLnBrk="1" fontAlgn="auto" latinLnBrk="0" hangingPunct="1">
              <a:lnSpc>
                <a:spcPct val="80000"/>
              </a:lnSpc>
              <a:spcBef>
                <a:spcPct val="50000"/>
              </a:spcBef>
              <a:spcAft>
                <a:spcPts val="0"/>
              </a:spcAft>
              <a:buClrTx/>
              <a:buSzTx/>
              <a:buFontTx/>
              <a:buNone/>
              <a:tabLst/>
              <a:defRPr/>
            </a:pPr>
            <a:r>
              <a:rPr kumimoji="0" lang="nl-BE" sz="800" b="0" i="1" u="none" strike="noStrike" kern="1200" cap="none" spc="0" normalizeH="0" baseline="0" noProof="0" dirty="0">
                <a:ln>
                  <a:noFill/>
                </a:ln>
                <a:solidFill>
                  <a:prstClr val="black"/>
                </a:solidFill>
                <a:effectLst/>
                <a:uLnTx/>
                <a:uFillTx/>
                <a:latin typeface="Trebuchet MS" panose="020B0603020202020204"/>
                <a:ea typeface="+mn-ea"/>
                <a:cs typeface="+mn-cs"/>
              </a:rPr>
              <a:t>Dangerous </a:t>
            </a:r>
            <a:r>
              <a:rPr kumimoji="0" lang="nl-BE" sz="800" b="0" i="1" u="none" strike="noStrike" kern="1200" cap="none" spc="0" normalizeH="0" baseline="0" noProof="0" dirty="0" err="1">
                <a:ln>
                  <a:noFill/>
                </a:ln>
                <a:solidFill>
                  <a:prstClr val="black"/>
                </a:solidFill>
                <a:effectLst/>
                <a:uLnTx/>
                <a:uFillTx/>
                <a:latin typeface="Trebuchet MS" panose="020B0603020202020204"/>
                <a:ea typeface="+mn-ea"/>
                <a:cs typeface="+mn-cs"/>
              </a:rPr>
              <a:t>goods</a:t>
            </a:r>
            <a:r>
              <a:rPr kumimoji="0" lang="nl-BE" sz="800" b="0" i="1"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800" b="0" i="1" u="none" strike="noStrike" kern="1200" cap="none" spc="0" normalizeH="0" baseline="0" noProof="0" dirty="0" err="1">
                <a:ln>
                  <a:noFill/>
                </a:ln>
                <a:solidFill>
                  <a:prstClr val="black"/>
                </a:solidFill>
                <a:effectLst/>
                <a:uLnTx/>
                <a:uFillTx/>
                <a:latin typeface="Trebuchet MS" panose="020B0603020202020204"/>
                <a:ea typeface="+mn-ea"/>
                <a:cs typeface="+mn-cs"/>
              </a:rPr>
              <a:t>notification</a:t>
            </a:r>
            <a:endParaRPr kumimoji="0" lang="nl-NL" sz="800" b="0" i="1"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47879" name="Oval 39"/>
          <p:cNvSpPr>
            <a:spLocks noChangeArrowheads="1"/>
          </p:cNvSpPr>
          <p:nvPr/>
        </p:nvSpPr>
        <p:spPr bwMode="auto">
          <a:xfrm>
            <a:off x="2974180" y="5797550"/>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a:ln>
                  <a:noFill/>
                </a:ln>
                <a:solidFill>
                  <a:prstClr val="black"/>
                </a:solidFill>
                <a:effectLst/>
                <a:uLnTx/>
                <a:uFillTx/>
                <a:latin typeface="Trebuchet MS" panose="020B0603020202020204"/>
                <a:ea typeface="+mn-ea"/>
                <a:cs typeface="+mn-cs"/>
              </a:rPr>
              <a:t>1</a:t>
            </a:r>
            <a:endParaRPr kumimoji="0" lang="nl-NL" sz="10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80" name="Text Box 40"/>
          <p:cNvSpPr txBox="1">
            <a:spLocks noChangeArrowheads="1"/>
          </p:cNvSpPr>
          <p:nvPr/>
        </p:nvSpPr>
        <p:spPr bwMode="auto">
          <a:xfrm>
            <a:off x="5012011" y="1275827"/>
            <a:ext cx="1655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APICS-loket</a:t>
            </a:r>
            <a:b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800" b="0" i="1" u="none" strike="noStrike" kern="1200" cap="none" spc="0" normalizeH="0" baseline="0" noProof="0" dirty="0" err="1">
                <a:ln>
                  <a:noFill/>
                </a:ln>
                <a:solidFill>
                  <a:prstClr val="black"/>
                </a:solidFill>
                <a:effectLst/>
                <a:uLnTx/>
                <a:uFillTx/>
                <a:latin typeface="Trebuchet MS" panose="020B0603020202020204"/>
                <a:ea typeface="+mn-ea"/>
                <a:cs typeface="+mn-cs"/>
              </a:rPr>
              <a:t>Vessel</a:t>
            </a:r>
            <a:r>
              <a:rPr kumimoji="0" lang="nl-BE" sz="800" b="0" i="1" u="none" strike="noStrike" kern="1200" cap="none" spc="0" normalizeH="0" baseline="0" noProof="0" dirty="0">
                <a:ln>
                  <a:noFill/>
                </a:ln>
                <a:solidFill>
                  <a:prstClr val="black"/>
                </a:solidFill>
                <a:effectLst/>
                <a:uLnTx/>
                <a:uFillTx/>
                <a:latin typeface="Trebuchet MS" panose="020B0603020202020204"/>
                <a:ea typeface="+mn-ea"/>
                <a:cs typeface="+mn-cs"/>
              </a:rPr>
              <a:t> Information</a:t>
            </a:r>
            <a:endParaRPr kumimoji="0" lang="nl-NL" sz="800" b="0" i="1"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47888" name="Text Box 48"/>
          <p:cNvSpPr txBox="1">
            <a:spLocks noChangeArrowheads="1"/>
          </p:cNvSpPr>
          <p:nvPr/>
        </p:nvSpPr>
        <p:spPr bwMode="auto">
          <a:xfrm>
            <a:off x="8883070" y="6165848"/>
            <a:ext cx="12529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Departure</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b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b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sea</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going</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vessel</a:t>
            </a:r>
            <a:endPar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547889" name="Text Box 49"/>
          <p:cNvSpPr txBox="1">
            <a:spLocks noChangeArrowheads="1"/>
          </p:cNvSpPr>
          <p:nvPr/>
        </p:nvSpPr>
        <p:spPr bwMode="auto">
          <a:xfrm>
            <a:off x="5401835" y="6175047"/>
            <a:ext cx="863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Arrival</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on terminal</a:t>
            </a:r>
          </a:p>
        </p:txBody>
      </p:sp>
      <p:sp>
        <p:nvSpPr>
          <p:cNvPr id="547890" name="Oval 50"/>
          <p:cNvSpPr>
            <a:spLocks noChangeArrowheads="1"/>
          </p:cNvSpPr>
          <p:nvPr/>
        </p:nvSpPr>
        <p:spPr bwMode="auto">
          <a:xfrm>
            <a:off x="9429461" y="5084763"/>
            <a:ext cx="142875" cy="1444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47891" name="Text Box 51"/>
          <p:cNvSpPr txBox="1">
            <a:spLocks noChangeArrowheads="1"/>
          </p:cNvSpPr>
          <p:nvPr/>
        </p:nvSpPr>
        <p:spPr bwMode="auto">
          <a:xfrm>
            <a:off x="2362199" y="6175048"/>
            <a:ext cx="1439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24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hrs</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prior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to</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arrival</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on terminal</a:t>
            </a:r>
          </a:p>
        </p:txBody>
      </p:sp>
      <p:sp>
        <p:nvSpPr>
          <p:cNvPr id="547901" name="Text Box 61"/>
          <p:cNvSpPr txBox="1">
            <a:spLocks noChangeArrowheads="1"/>
          </p:cNvSpPr>
          <p:nvPr/>
        </p:nvSpPr>
        <p:spPr bwMode="auto">
          <a:xfrm>
            <a:off x="7759321" y="6165850"/>
            <a:ext cx="13014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Loaded</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on </a:t>
            </a:r>
            <a:b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b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sea</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going</a:t>
            </a:r>
            <a:r>
              <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nl-BE" sz="1000" b="1" i="0" u="none" strike="noStrike" kern="1200" cap="none" spc="0" normalizeH="0" baseline="0" noProof="0" dirty="0" err="1">
                <a:ln>
                  <a:noFill/>
                </a:ln>
                <a:solidFill>
                  <a:srgbClr val="FF0000"/>
                </a:solidFill>
                <a:effectLst/>
                <a:uLnTx/>
                <a:uFillTx/>
                <a:latin typeface="Trebuchet MS" panose="020B0603020202020204"/>
                <a:ea typeface="+mn-ea"/>
                <a:cs typeface="+mn-cs"/>
              </a:rPr>
              <a:t>vessel</a:t>
            </a:r>
            <a:endParaRPr kumimoji="0" lang="nl-BE" sz="1000" b="1"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pic>
        <p:nvPicPr>
          <p:cNvPr id="68" name="Picture 9" descr="C:\Offides\Customers\Gemeentelijk Havenbedrijf Antwerpen\20130212_Powerpoint Supply Chain (Annick Dekeyser)\beelden\inconen zwart\Douane-agen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3154" y="2319868"/>
            <a:ext cx="219075" cy="517525"/>
          </a:xfrm>
          <a:prstGeom prst="rect">
            <a:avLst/>
          </a:prstGeom>
          <a:noFill/>
          <a:extLst>
            <a:ext uri="{909E8E84-426E-40DD-AFC4-6F175D3DCCD1}">
              <a14:hiddenFill xmlns:a14="http://schemas.microsoft.com/office/drawing/2010/main">
                <a:solidFill>
                  <a:srgbClr val="FFFFFF"/>
                </a:solidFill>
              </a14:hiddenFill>
            </a:ext>
          </a:extLst>
        </p:spPr>
      </p:pic>
      <p:sp>
        <p:nvSpPr>
          <p:cNvPr id="71" name="Text Box 19"/>
          <p:cNvSpPr txBox="1">
            <a:spLocks noChangeArrowheads="1"/>
          </p:cNvSpPr>
          <p:nvPr/>
        </p:nvSpPr>
        <p:spPr bwMode="auto">
          <a:xfrm>
            <a:off x="8768659" y="2912986"/>
            <a:ext cx="100806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rPr>
              <a:t>Harbour </a:t>
            </a:r>
            <a:r>
              <a:rPr kumimoji="0" lang="nl-NL" sz="1000" b="1" i="0" u="none" strike="noStrike" kern="1200" cap="none" spc="0" normalizeH="0" baseline="0" noProof="0" dirty="0" err="1">
                <a:ln>
                  <a:noFill/>
                </a:ln>
                <a:solidFill>
                  <a:prstClr val="black"/>
                </a:solidFill>
                <a:effectLst/>
                <a:uLnTx/>
                <a:uFillTx/>
                <a:latin typeface="Trebuchet MS" panose="020B0603020202020204"/>
                <a:ea typeface="+mn-ea"/>
                <a:cs typeface="+mn-cs"/>
              </a:rPr>
              <a:t>Master’s</a:t>
            </a:r>
            <a:r>
              <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rPr>
              <a:t> Office</a:t>
            </a:r>
          </a:p>
        </p:txBody>
      </p:sp>
      <p:cxnSp>
        <p:nvCxnSpPr>
          <p:cNvPr id="7" name="Rechte verbindingslijn met pijl 6"/>
          <p:cNvCxnSpPr/>
          <p:nvPr/>
        </p:nvCxnSpPr>
        <p:spPr>
          <a:xfrm flipH="1">
            <a:off x="6425714" y="2577562"/>
            <a:ext cx="2579741" cy="106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9" name="Oval 56"/>
          <p:cNvSpPr>
            <a:spLocks noChangeArrowheads="1"/>
          </p:cNvSpPr>
          <p:nvPr/>
        </p:nvSpPr>
        <p:spPr bwMode="auto">
          <a:xfrm>
            <a:off x="5728519" y="5797550"/>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Trebuchet MS" panose="020B0603020202020204"/>
                <a:ea typeface="+mn-ea"/>
                <a:cs typeface="+mn-cs"/>
              </a:rPr>
              <a:t>2</a:t>
            </a:r>
          </a:p>
        </p:txBody>
      </p:sp>
      <p:sp>
        <p:nvSpPr>
          <p:cNvPr id="72" name="Oval 56"/>
          <p:cNvSpPr>
            <a:spLocks noChangeArrowheads="1"/>
          </p:cNvSpPr>
          <p:nvPr/>
        </p:nvSpPr>
        <p:spPr bwMode="auto">
          <a:xfrm>
            <a:off x="8390069" y="5797275"/>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Trebuchet MS" panose="020B0603020202020204"/>
                <a:ea typeface="+mn-ea"/>
                <a:cs typeface="+mn-cs"/>
              </a:rPr>
              <a:t>3</a:t>
            </a:r>
          </a:p>
        </p:txBody>
      </p:sp>
      <p:sp>
        <p:nvSpPr>
          <p:cNvPr id="73" name="Oval 56"/>
          <p:cNvSpPr>
            <a:spLocks noChangeArrowheads="1"/>
          </p:cNvSpPr>
          <p:nvPr/>
        </p:nvSpPr>
        <p:spPr bwMode="auto">
          <a:xfrm>
            <a:off x="9392947" y="5797275"/>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Trebuchet MS" panose="020B0603020202020204"/>
                <a:ea typeface="+mn-ea"/>
                <a:cs typeface="+mn-cs"/>
              </a:rPr>
              <a:t>4</a:t>
            </a:r>
          </a:p>
        </p:txBody>
      </p:sp>
      <p:sp>
        <p:nvSpPr>
          <p:cNvPr id="78" name="Oval 34"/>
          <p:cNvSpPr>
            <a:spLocks noChangeArrowheads="1"/>
          </p:cNvSpPr>
          <p:nvPr/>
        </p:nvSpPr>
        <p:spPr bwMode="auto">
          <a:xfrm>
            <a:off x="3010693" y="5085557"/>
            <a:ext cx="142875" cy="1444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3" name="Text Box 26"/>
          <p:cNvSpPr txBox="1">
            <a:spLocks noChangeArrowheads="1"/>
          </p:cNvSpPr>
          <p:nvPr/>
        </p:nvSpPr>
        <p:spPr bwMode="auto">
          <a:xfrm>
            <a:off x="6136646" y="5240338"/>
            <a:ext cx="14398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Terminal</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19" name="Rechte verbindingslijn met pijl 18"/>
          <p:cNvCxnSpPr>
            <a:stCxn id="547878" idx="1"/>
            <a:endCxn id="547878" idx="3"/>
          </p:cNvCxnSpPr>
          <p:nvPr/>
        </p:nvCxnSpPr>
        <p:spPr>
          <a:xfrm>
            <a:off x="3526041" y="2583272"/>
            <a:ext cx="172357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7" name="Oval 39"/>
          <p:cNvSpPr>
            <a:spLocks noChangeArrowheads="1"/>
          </p:cNvSpPr>
          <p:nvPr/>
        </p:nvSpPr>
        <p:spPr bwMode="auto">
          <a:xfrm>
            <a:off x="2964655" y="2477909"/>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a:ln>
                  <a:noFill/>
                </a:ln>
                <a:solidFill>
                  <a:prstClr val="black"/>
                </a:solidFill>
                <a:effectLst/>
                <a:uLnTx/>
                <a:uFillTx/>
                <a:latin typeface="Trebuchet MS" panose="020B0603020202020204"/>
                <a:ea typeface="+mn-ea"/>
                <a:cs typeface="+mn-cs"/>
              </a:rPr>
              <a:t>1</a:t>
            </a:r>
            <a:endParaRPr kumimoji="0" lang="nl-NL" sz="10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8" name="Oval 56"/>
          <p:cNvSpPr>
            <a:spLocks noChangeArrowheads="1"/>
          </p:cNvSpPr>
          <p:nvPr/>
        </p:nvSpPr>
        <p:spPr bwMode="auto">
          <a:xfrm>
            <a:off x="5725685" y="3913438"/>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Trebuchet MS" panose="020B0603020202020204"/>
                <a:ea typeface="+mn-ea"/>
                <a:cs typeface="+mn-cs"/>
              </a:rPr>
              <a:t>2</a:t>
            </a:r>
          </a:p>
        </p:txBody>
      </p:sp>
      <p:sp>
        <p:nvSpPr>
          <p:cNvPr id="89" name="Oval 56"/>
          <p:cNvSpPr>
            <a:spLocks noChangeArrowheads="1"/>
          </p:cNvSpPr>
          <p:nvPr/>
        </p:nvSpPr>
        <p:spPr bwMode="auto">
          <a:xfrm>
            <a:off x="8391689" y="3913438"/>
            <a:ext cx="215900" cy="2159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Trebuchet MS" panose="020B0603020202020204"/>
                <a:ea typeface="+mn-ea"/>
                <a:cs typeface="+mn-cs"/>
              </a:rPr>
              <a:t>3</a:t>
            </a:r>
          </a:p>
        </p:txBody>
      </p:sp>
      <p:pic>
        <p:nvPicPr>
          <p:cNvPr id="9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078" y="3858821"/>
            <a:ext cx="3492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 Box 26"/>
          <p:cNvSpPr txBox="1">
            <a:spLocks noChangeArrowheads="1"/>
          </p:cNvSpPr>
          <p:nvPr/>
        </p:nvSpPr>
        <p:spPr bwMode="auto">
          <a:xfrm>
            <a:off x="7484772" y="4157271"/>
            <a:ext cx="1439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Terminal </a:t>
            </a:r>
            <a:b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operator</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96" name="Rechte verbindingslijn met pijl 95"/>
          <p:cNvCxnSpPr>
            <a:stCxn id="90" idx="0"/>
          </p:cNvCxnSpPr>
          <p:nvPr/>
        </p:nvCxnSpPr>
        <p:spPr>
          <a:xfrm flipH="1" flipV="1">
            <a:off x="5836469" y="3411855"/>
            <a:ext cx="2368234" cy="4469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3" name="Rechte verbindingslijn met pijl 102"/>
          <p:cNvCxnSpPr>
            <a:stCxn id="547852" idx="0"/>
          </p:cNvCxnSpPr>
          <p:nvPr/>
        </p:nvCxnSpPr>
        <p:spPr>
          <a:xfrm flipV="1">
            <a:off x="5523872" y="3386749"/>
            <a:ext cx="241159" cy="5133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4" name="Rechthoek 103"/>
          <p:cNvSpPr/>
          <p:nvPr/>
        </p:nvSpPr>
        <p:spPr>
          <a:xfrm>
            <a:off x="6952620" y="3217472"/>
            <a:ext cx="1749426" cy="437043"/>
          </a:xfrm>
          <a:prstGeom prst="rect">
            <a:avLst/>
          </a:prstGeom>
        </p:spPr>
        <p:txBody>
          <a:bodyPr wrap="square">
            <a:spAutoFit/>
          </a:bodyPr>
          <a:lstStyle/>
          <a:p>
            <a:pPr marL="0" marR="0" lvl="0" indent="0" algn="l" defTabSz="457200" rtl="0" eaLnBrk="1" fontAlgn="auto" latinLnBrk="0" hangingPunct="1">
              <a:lnSpc>
                <a:spcPct val="8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EDI: COARRI </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800" b="0" i="0" u="none" strike="noStrike" kern="1200" cap="none" spc="0" normalizeH="0" baseline="0" noProof="0" dirty="0" err="1">
                <a:ln>
                  <a:noFill/>
                </a:ln>
                <a:solidFill>
                  <a:prstClr val="black"/>
                </a:solidFill>
                <a:effectLst/>
                <a:uLnTx/>
                <a:uFillTx/>
                <a:latin typeface="Trebuchet MS" panose="020B0603020202020204"/>
                <a:ea typeface="+mn-ea"/>
                <a:cs typeface="+mn-cs"/>
              </a:rPr>
              <a:t>loading</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report or </a:t>
            </a:r>
            <a:b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e-mail</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800" b="0" i="0" u="none" strike="noStrike" kern="1200" cap="none" spc="0" normalizeH="0" baseline="0" noProof="0" dirty="0" err="1">
                <a:ln>
                  <a:noFill/>
                </a:ln>
                <a:solidFill>
                  <a:prstClr val="black"/>
                </a:solidFill>
                <a:effectLst/>
                <a:uLnTx/>
                <a:uFillTx/>
                <a:latin typeface="Trebuchet MS" panose="020B0603020202020204"/>
                <a:ea typeface="+mn-ea"/>
                <a:cs typeface="+mn-cs"/>
              </a:rPr>
              <a:t>daily</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DG </a:t>
            </a:r>
            <a:r>
              <a:rPr kumimoji="0" lang="nl-BE" sz="800" b="0" i="0" u="none" strike="noStrike" kern="1200" cap="none" spc="0" normalizeH="0" baseline="0" noProof="0" dirty="0" err="1">
                <a:ln>
                  <a:noFill/>
                </a:ln>
                <a:solidFill>
                  <a:prstClr val="black"/>
                </a:solidFill>
                <a:effectLst/>
                <a:uLnTx/>
                <a:uFillTx/>
                <a:latin typeface="Trebuchet MS" panose="020B0603020202020204"/>
                <a:ea typeface="+mn-ea"/>
                <a:cs typeface="+mn-cs"/>
              </a:rPr>
              <a:t>inventory</a:t>
            </a:r>
            <a:endParaRPr kumimoji="0" lang="nl-NL" sz="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06" name="Rechthoek 105"/>
          <p:cNvSpPr/>
          <p:nvPr/>
        </p:nvSpPr>
        <p:spPr>
          <a:xfrm>
            <a:off x="3760159" y="3411855"/>
            <a:ext cx="1841625" cy="437043"/>
          </a:xfrm>
          <a:prstGeom prst="rect">
            <a:avLst/>
          </a:prstGeom>
        </p:spPr>
        <p:txBody>
          <a:bodyPr wrap="square">
            <a:spAutoFit/>
          </a:bodyPr>
          <a:lstStyle/>
          <a:p>
            <a:pPr marL="0" marR="0" lvl="0" indent="0" algn="l" defTabSz="457200" rtl="0" eaLnBrk="1" fontAlgn="auto" latinLnBrk="0" hangingPunct="1">
              <a:lnSpc>
                <a:spcPct val="80000"/>
              </a:lnSpc>
              <a:spcBef>
                <a:spcPct val="50000"/>
              </a:spcBef>
              <a:spcAft>
                <a:spcPts val="0"/>
              </a:spcAft>
              <a:buClrTx/>
              <a:buSzTx/>
              <a:buFontTx/>
              <a:buNone/>
              <a:tabLst/>
              <a:defRPr/>
            </a:pP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EDI: CODECO </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–GATE IN </a:t>
            </a:r>
            <a:b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or</a:t>
            </a:r>
            <a:b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e-mail </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800" b="0" i="0" u="none" strike="noStrike" kern="1200" cap="none" spc="0" normalizeH="0" baseline="0" noProof="0" dirty="0" err="1">
                <a:ln>
                  <a:noFill/>
                </a:ln>
                <a:solidFill>
                  <a:prstClr val="black"/>
                </a:solidFill>
                <a:effectLst/>
                <a:uLnTx/>
                <a:uFillTx/>
                <a:latin typeface="Trebuchet MS" panose="020B0603020202020204"/>
                <a:ea typeface="+mn-ea"/>
                <a:cs typeface="+mn-cs"/>
              </a:rPr>
              <a:t>daily</a:t>
            </a:r>
            <a:r>
              <a:rPr kumimoji="0" lang="nl-BE" sz="800" b="0" i="0" u="none" strike="noStrike" kern="1200" cap="none" spc="0" normalizeH="0" baseline="0" noProof="0" dirty="0">
                <a:ln>
                  <a:noFill/>
                </a:ln>
                <a:solidFill>
                  <a:prstClr val="black"/>
                </a:solidFill>
                <a:effectLst/>
                <a:uLnTx/>
                <a:uFillTx/>
                <a:latin typeface="Trebuchet MS" panose="020B0603020202020204"/>
                <a:ea typeface="+mn-ea"/>
                <a:cs typeface="+mn-cs"/>
              </a:rPr>
              <a:t> DG </a:t>
            </a:r>
            <a:r>
              <a:rPr kumimoji="0" lang="nl-BE" sz="800" b="0" i="0" u="none" strike="noStrike" kern="1200" cap="none" spc="0" normalizeH="0" baseline="0" noProof="0" dirty="0" err="1">
                <a:ln>
                  <a:noFill/>
                </a:ln>
                <a:solidFill>
                  <a:prstClr val="black"/>
                </a:solidFill>
                <a:effectLst/>
                <a:uLnTx/>
                <a:uFillTx/>
                <a:latin typeface="Trebuchet MS" panose="020B0603020202020204"/>
                <a:ea typeface="+mn-ea"/>
                <a:cs typeface="+mn-cs"/>
              </a:rPr>
              <a:t>inventory</a:t>
            </a:r>
            <a:endParaRPr kumimoji="0" lang="nl-NL" sz="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112" name="Rechte verbindingslijn met pijl 111"/>
          <p:cNvCxnSpPr/>
          <p:nvPr/>
        </p:nvCxnSpPr>
        <p:spPr>
          <a:xfrm flipH="1">
            <a:off x="5876406" y="1363787"/>
            <a:ext cx="1038042" cy="4204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24" name="Groep 123"/>
          <p:cNvGrpSpPr/>
          <p:nvPr/>
        </p:nvGrpSpPr>
        <p:grpSpPr>
          <a:xfrm>
            <a:off x="6606796" y="1130300"/>
            <a:ext cx="1152525" cy="751046"/>
            <a:chOff x="2376488" y="908050"/>
            <a:chExt cx="1152525" cy="751046"/>
          </a:xfrm>
        </p:grpSpPr>
        <p:pic>
          <p:nvPicPr>
            <p:cNvPr id="125" name="Picture 9"/>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6850" y="908050"/>
              <a:ext cx="4397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1"/>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2388" y="1341438"/>
              <a:ext cx="663575"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Text Box 20"/>
            <p:cNvSpPr txBox="1">
              <a:spLocks noChangeArrowheads="1"/>
            </p:cNvSpPr>
            <p:nvPr/>
          </p:nvSpPr>
          <p:spPr bwMode="auto">
            <a:xfrm>
              <a:off x="2376488" y="1412875"/>
              <a:ext cx="1152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nl-BE" sz="1000" b="1" i="0" u="none" strike="noStrike" kern="1200" cap="none" spc="0" normalizeH="0" baseline="0" noProof="0" dirty="0" err="1">
                  <a:ln>
                    <a:noFill/>
                  </a:ln>
                  <a:solidFill>
                    <a:prstClr val="black"/>
                  </a:solidFill>
                  <a:effectLst/>
                  <a:uLnTx/>
                  <a:uFillTx/>
                  <a:latin typeface="Trebuchet MS" panose="020B0603020202020204"/>
                  <a:ea typeface="+mn-ea"/>
                  <a:cs typeface="+mn-cs"/>
                </a:rPr>
                <a:t>Shipping</a:t>
              </a:r>
              <a:r>
                <a:rPr kumimoji="0" lang="nl-BE" sz="1000" b="1" i="0" u="none" strike="noStrike" kern="1200" cap="none" spc="0" normalizeH="0" baseline="0" noProof="0" dirty="0">
                  <a:ln>
                    <a:noFill/>
                  </a:ln>
                  <a:solidFill>
                    <a:prstClr val="black"/>
                  </a:solidFill>
                  <a:effectLst/>
                  <a:uLnTx/>
                  <a:uFillTx/>
                  <a:latin typeface="Trebuchet MS" panose="020B0603020202020204"/>
                  <a:ea typeface="+mn-ea"/>
                  <a:cs typeface="+mn-cs"/>
                </a:rPr>
                <a:t> Agent</a:t>
              </a:r>
              <a:endParaRPr kumimoji="0" lang="nl-NL" sz="1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1" name="Ovaal 130"/>
          <p:cNvSpPr/>
          <p:nvPr/>
        </p:nvSpPr>
        <p:spPr>
          <a:xfrm>
            <a:off x="2544744" y="1542135"/>
            <a:ext cx="1074772" cy="1262592"/>
          </a:xfrm>
          <a:prstGeom prst="ellipse">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2" name="AutoShape 21"/>
          <p:cNvSpPr>
            <a:spLocks noChangeArrowheads="1"/>
          </p:cNvSpPr>
          <p:nvPr/>
        </p:nvSpPr>
        <p:spPr bwMode="auto">
          <a:xfrm>
            <a:off x="5455065" y="1865928"/>
            <a:ext cx="720725" cy="1439862"/>
          </a:xfrm>
          <a:prstGeom prst="flowChartAlternateProcess">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dirty="0">
                <a:ln>
                  <a:noFill/>
                </a:ln>
                <a:solidFill>
                  <a:prstClr val="white"/>
                </a:solidFill>
                <a:effectLst/>
                <a:uLnTx/>
                <a:uFillTx/>
                <a:latin typeface="Trebuchet MS" panose="020B0603020202020204"/>
                <a:ea typeface="+mn-ea"/>
                <a:cs typeface="+mn-cs"/>
              </a:rPr>
              <a:t>APICS2</a:t>
            </a:r>
            <a:endParaRPr kumimoji="0" lang="nl-NL" sz="1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5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680" y="4853805"/>
            <a:ext cx="3492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900915"/>
      </p:ext>
    </p:extLst>
  </p:cSld>
  <p:clrMapOvr>
    <a:masterClrMapping/>
  </p:clrMapOvr>
  <p:transition spd="slow" advTm="2000">
    <p:cover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22298" y="439768"/>
            <a:ext cx="643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nl-BE" sz="2000" b="1" i="0" u="none" strike="noStrike" kern="1200" cap="none" spc="0" normalizeH="0" baseline="0" noProof="0" dirty="0" err="1">
                <a:ln>
                  <a:noFill/>
                </a:ln>
                <a:solidFill>
                  <a:srgbClr val="92D050"/>
                </a:solidFill>
                <a:effectLst/>
                <a:uLnTx/>
                <a:uFillTx/>
                <a:latin typeface="Trebuchet MS" panose="020B0603020202020204"/>
                <a:ea typeface="+mn-ea"/>
                <a:cs typeface="+mn-cs"/>
              </a:rPr>
              <a:t>Role</a:t>
            </a:r>
            <a:r>
              <a:rPr kumimoji="0" lang="nl-BE" sz="2000" b="1" i="0" u="none" strike="noStrike" kern="1200" cap="none" spc="0" normalizeH="0" baseline="0" noProof="0" dirty="0">
                <a:ln>
                  <a:noFill/>
                </a:ln>
                <a:solidFill>
                  <a:srgbClr val="92D050"/>
                </a:solidFill>
                <a:effectLst/>
                <a:uLnTx/>
                <a:uFillTx/>
                <a:latin typeface="Trebuchet MS" panose="020B0603020202020204"/>
                <a:ea typeface="+mn-ea"/>
                <a:cs typeface="+mn-cs"/>
              </a:rPr>
              <a:t> of </a:t>
            </a:r>
            <a:r>
              <a:rPr kumimoji="0" lang="nl-BE" sz="2000" b="1" i="0" u="none" strike="noStrike" kern="1200" cap="none" spc="0" normalizeH="0" baseline="0" noProof="0" dirty="0" err="1">
                <a:ln>
                  <a:noFill/>
                </a:ln>
                <a:solidFill>
                  <a:srgbClr val="92D050"/>
                </a:solidFill>
                <a:effectLst/>
                <a:uLnTx/>
                <a:uFillTx/>
                <a:latin typeface="Trebuchet MS" panose="020B0603020202020204"/>
                <a:ea typeface="+mn-ea"/>
                <a:cs typeface="+mn-cs"/>
              </a:rPr>
              <a:t>the</a:t>
            </a:r>
            <a:r>
              <a:rPr kumimoji="0" lang="nl-BE" sz="2000" b="1" i="0" u="none" strike="noStrike" kern="1200" cap="none" spc="0" normalizeH="0" baseline="0" noProof="0" dirty="0">
                <a:ln>
                  <a:noFill/>
                </a:ln>
                <a:solidFill>
                  <a:srgbClr val="92D050"/>
                </a:solidFill>
                <a:effectLst/>
                <a:uLnTx/>
                <a:uFillTx/>
                <a:latin typeface="Trebuchet MS" panose="020B0603020202020204"/>
                <a:ea typeface="+mn-ea"/>
                <a:cs typeface="+mn-cs"/>
              </a:rPr>
              <a:t> HMO as LCA </a:t>
            </a:r>
            <a:r>
              <a:rPr kumimoji="0" lang="nl-BE" sz="2000" b="1" i="0" u="none" strike="noStrike" kern="1200" cap="none" spc="0" normalizeH="0" baseline="0" noProof="0" dirty="0" err="1">
                <a:ln>
                  <a:noFill/>
                </a:ln>
                <a:solidFill>
                  <a:srgbClr val="92D050"/>
                </a:solidFill>
                <a:effectLst/>
                <a:uLnTx/>
                <a:uFillTx/>
                <a:latin typeface="Trebuchet MS" panose="020B0603020202020204"/>
                <a:ea typeface="+mn-ea"/>
                <a:cs typeface="+mn-cs"/>
              </a:rPr>
              <a:t>for</a:t>
            </a:r>
            <a:r>
              <a:rPr kumimoji="0" lang="nl-BE" sz="2000" b="1" i="0" u="none" strike="noStrike" kern="1200" cap="none" spc="0" normalizeH="0" baseline="0" noProof="0" dirty="0">
                <a:ln>
                  <a:noFill/>
                </a:ln>
                <a:solidFill>
                  <a:srgbClr val="92D050"/>
                </a:solidFill>
                <a:effectLst/>
                <a:uLnTx/>
                <a:uFillTx/>
                <a:latin typeface="Trebuchet MS" panose="020B0603020202020204"/>
                <a:ea typeface="+mn-ea"/>
                <a:cs typeface="+mn-cs"/>
              </a:rPr>
              <a:t> Safe Sea Net</a:t>
            </a:r>
            <a:endParaRPr kumimoji="0" lang="nl-NL" sz="1600" b="0" i="0" u="none" strike="noStrike" kern="1200" cap="none" spc="0" normalizeH="0" baseline="30000" noProof="0" dirty="0">
              <a:ln>
                <a:noFill/>
              </a:ln>
              <a:solidFill>
                <a:srgbClr val="92D050"/>
              </a:solidFill>
              <a:effectLst/>
              <a:uLnTx/>
              <a:uFillTx/>
              <a:latin typeface="Trebuchet MS" panose="020B0603020202020204"/>
              <a:ea typeface="+mn-ea"/>
              <a:cs typeface="+mn-cs"/>
            </a:endParaRPr>
          </a:p>
        </p:txBody>
      </p:sp>
      <p:sp>
        <p:nvSpPr>
          <p:cNvPr id="3" name="Ovaal 2"/>
          <p:cNvSpPr/>
          <p:nvPr/>
        </p:nvSpPr>
        <p:spPr>
          <a:xfrm>
            <a:off x="7691117" y="1971040"/>
            <a:ext cx="1717040" cy="650240"/>
          </a:xfrm>
          <a:prstGeom prst="ellipse">
            <a:avLst/>
          </a:prstGeom>
          <a:solidFill>
            <a:srgbClr val="B205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Port of </a:t>
            </a:r>
            <a:r>
              <a:rPr kumimoji="0" lang="nl-BE" sz="1100" b="0" i="0" u="none" strike="noStrike" kern="1200" cap="none" spc="0" normalizeH="0" baseline="0" noProof="0" dirty="0" err="1">
                <a:ln>
                  <a:noFill/>
                </a:ln>
                <a:solidFill>
                  <a:prstClr val="white"/>
                </a:solidFill>
                <a:effectLst/>
                <a:uLnTx/>
                <a:uFillTx/>
                <a:latin typeface="Trebuchet MS" panose="020B0603020202020204"/>
                <a:ea typeface="+mn-ea"/>
                <a:cs typeface="+mn-cs"/>
              </a:rPr>
              <a:t>Antwerp</a:t>
            </a: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 – HMO (LCA)</a:t>
            </a:r>
          </a:p>
        </p:txBody>
      </p:sp>
      <p:sp>
        <p:nvSpPr>
          <p:cNvPr id="5" name="Ovaal 4"/>
          <p:cNvSpPr/>
          <p:nvPr/>
        </p:nvSpPr>
        <p:spPr>
          <a:xfrm>
            <a:off x="3870957" y="1920240"/>
            <a:ext cx="1717040" cy="751840"/>
          </a:xfrm>
          <a:prstGeom prst="ellipse">
            <a:avLst/>
          </a:prstGeom>
          <a:solidFill>
            <a:srgbClr val="B205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BELGIAN (NCA)</a:t>
            </a:r>
            <a:b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SAFE SEA BEL</a:t>
            </a:r>
          </a:p>
        </p:txBody>
      </p:sp>
      <p:sp>
        <p:nvSpPr>
          <p:cNvPr id="6" name="Ovaal 5"/>
          <p:cNvSpPr/>
          <p:nvPr/>
        </p:nvSpPr>
        <p:spPr>
          <a:xfrm>
            <a:off x="6614157" y="4531360"/>
            <a:ext cx="1717040" cy="650240"/>
          </a:xfrm>
          <a:prstGeom prst="ellipse">
            <a:avLst/>
          </a:prstGeom>
          <a:solidFill>
            <a:srgbClr val="B205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EU-EMSA</a:t>
            </a:r>
            <a:b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SAFE SEA NET</a:t>
            </a:r>
          </a:p>
        </p:txBody>
      </p:sp>
      <p:cxnSp>
        <p:nvCxnSpPr>
          <p:cNvPr id="8" name="Rechte verbindingslijn met pijl 7"/>
          <p:cNvCxnSpPr/>
          <p:nvPr/>
        </p:nvCxnSpPr>
        <p:spPr>
          <a:xfrm flipH="1" flipV="1">
            <a:off x="5623561" y="2286002"/>
            <a:ext cx="1965957" cy="10158"/>
          </a:xfrm>
          <a:prstGeom prst="straightConnector1">
            <a:avLst/>
          </a:prstGeom>
          <a:ln>
            <a:solidFill>
              <a:srgbClr val="00B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Rechte verbindingslijn met pijl 10"/>
          <p:cNvCxnSpPr/>
          <p:nvPr/>
        </p:nvCxnSpPr>
        <p:spPr>
          <a:xfrm>
            <a:off x="4775195" y="2834642"/>
            <a:ext cx="1887892" cy="1818639"/>
          </a:xfrm>
          <a:prstGeom prst="straightConnector1">
            <a:avLst/>
          </a:prstGeom>
          <a:ln>
            <a:solidFill>
              <a:srgbClr val="00B05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kstvak 12"/>
          <p:cNvSpPr txBox="1"/>
          <p:nvPr/>
        </p:nvSpPr>
        <p:spPr>
          <a:xfrm>
            <a:off x="5623561" y="1755596"/>
            <a:ext cx="19659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1. </a:t>
            </a:r>
            <a:r>
              <a:rPr kumimoji="0" lang="nl-BE" sz="1000" b="0" i="0" u="none" strike="noStrike" kern="1200" cap="none" spc="0" normalizeH="0" baseline="0" noProof="0" dirty="0" err="1">
                <a:ln>
                  <a:noFill/>
                </a:ln>
                <a:solidFill>
                  <a:srgbClr val="00B050"/>
                </a:solidFill>
                <a:effectLst/>
                <a:uLnTx/>
                <a:uFillTx/>
                <a:latin typeface="Trebuchet MS" panose="020B0603020202020204"/>
                <a:ea typeface="+mn-ea"/>
                <a:cs typeface="+mn-cs"/>
              </a:rPr>
              <a:t>Vessel</a:t>
            </a: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  </a:t>
            </a:r>
            <a:r>
              <a:rPr kumimoji="0" lang="nl-BE" sz="1000" b="0" i="0" u="none" strike="noStrike" kern="1200" cap="none" spc="0" normalizeH="0" baseline="0" noProof="0" dirty="0" err="1">
                <a:ln>
                  <a:noFill/>
                </a:ln>
                <a:solidFill>
                  <a:srgbClr val="00B050"/>
                </a:solidFill>
                <a:effectLst/>
                <a:uLnTx/>
                <a:uFillTx/>
                <a:latin typeface="Trebuchet MS" panose="020B0603020202020204"/>
                <a:ea typeface="+mn-ea"/>
                <a:cs typeface="+mn-cs"/>
              </a:rPr>
              <a:t>Voyage</a:t>
            </a: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 Info</a:t>
            </a:r>
            <a:b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b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DG details </a:t>
            </a:r>
          </a:p>
        </p:txBody>
      </p:sp>
      <p:sp>
        <p:nvSpPr>
          <p:cNvPr id="14" name="Tekstvak 13"/>
          <p:cNvSpPr txBox="1"/>
          <p:nvPr/>
        </p:nvSpPr>
        <p:spPr>
          <a:xfrm rot="2653221">
            <a:off x="4778868" y="3275629"/>
            <a:ext cx="2329459"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2. </a:t>
            </a:r>
            <a:r>
              <a:rPr kumimoji="0" lang="nl-BE" sz="1000" b="0" i="0" u="none" strike="noStrike" kern="1200" cap="none" spc="0" normalizeH="0" baseline="0" noProof="0" dirty="0" err="1">
                <a:ln>
                  <a:noFill/>
                </a:ln>
                <a:solidFill>
                  <a:srgbClr val="00B050"/>
                </a:solidFill>
                <a:effectLst/>
                <a:uLnTx/>
                <a:uFillTx/>
                <a:latin typeface="Trebuchet MS" panose="020B0603020202020204"/>
                <a:ea typeface="+mn-ea"/>
                <a:cs typeface="+mn-cs"/>
              </a:rPr>
              <a:t>Vessel</a:t>
            </a: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  </a:t>
            </a:r>
            <a:r>
              <a:rPr kumimoji="0" lang="nl-BE" sz="1000" b="0" i="0" u="none" strike="noStrike" kern="1200" cap="none" spc="0" normalizeH="0" baseline="0" noProof="0" dirty="0" err="1">
                <a:ln>
                  <a:noFill/>
                </a:ln>
                <a:solidFill>
                  <a:srgbClr val="00B050"/>
                </a:solidFill>
                <a:effectLst/>
                <a:uLnTx/>
                <a:uFillTx/>
                <a:latin typeface="Trebuchet MS" panose="020B0603020202020204"/>
                <a:ea typeface="+mn-ea"/>
                <a:cs typeface="+mn-cs"/>
              </a:rPr>
              <a:t>Voyage</a:t>
            </a: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 Info</a:t>
            </a:r>
            <a:b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br>
            <a:r>
              <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rPr>
              <a:t>DG on board (Y/N) &amp; details </a:t>
            </a:r>
            <a:r>
              <a:rPr kumimoji="0" lang="nl-BE" sz="1000" b="0" i="0" u="none" strike="noStrike" kern="1200" cap="none" spc="0" normalizeH="0" baseline="0" noProof="0" dirty="0" err="1">
                <a:ln>
                  <a:noFill/>
                </a:ln>
                <a:solidFill>
                  <a:srgbClr val="00B050"/>
                </a:solidFill>
                <a:effectLst/>
                <a:uLnTx/>
                <a:uFillTx/>
                <a:latin typeface="Trebuchet MS" panose="020B0603020202020204"/>
                <a:ea typeface="+mn-ea"/>
                <a:cs typeface="+mn-cs"/>
              </a:rPr>
              <a:t>available</a:t>
            </a:r>
            <a:endParaRPr kumimoji="0" lang="nl-BE" sz="1000" b="0" i="0" u="none" strike="noStrike" kern="1200" cap="none" spc="0" normalizeH="0" baseline="0" noProof="0" dirty="0">
              <a:ln>
                <a:noFill/>
              </a:ln>
              <a:solidFill>
                <a:srgbClr val="00B050"/>
              </a:solidFill>
              <a:effectLst/>
              <a:uLnTx/>
              <a:uFillTx/>
              <a:latin typeface="Trebuchet MS" panose="020B0603020202020204"/>
              <a:ea typeface="+mn-ea"/>
              <a:cs typeface="+mn-cs"/>
            </a:endParaRPr>
          </a:p>
        </p:txBody>
      </p:sp>
      <p:grpSp>
        <p:nvGrpSpPr>
          <p:cNvPr id="30" name="Groep 29"/>
          <p:cNvGrpSpPr/>
          <p:nvPr/>
        </p:nvGrpSpPr>
        <p:grpSpPr>
          <a:xfrm>
            <a:off x="1503677" y="4050068"/>
            <a:ext cx="2367280" cy="1294092"/>
            <a:chOff x="487680" y="4293908"/>
            <a:chExt cx="2367280" cy="1294092"/>
          </a:xfrm>
        </p:grpSpPr>
        <p:pic>
          <p:nvPicPr>
            <p:cNvPr id="17" name="Picture 6" descr="C:\Offides\Customers\Gemeentelijk Havenbedrijf Antwerpen\20130212_Powerpoint Supply Chain (Annick Dekeyser)\beelden\inconen zwart\Binnenschip.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235668" flipH="1">
              <a:off x="1159052" y="4293908"/>
              <a:ext cx="1066800" cy="323850"/>
            </a:xfrm>
            <a:prstGeom prst="rect">
              <a:avLst/>
            </a:prstGeom>
            <a:noFill/>
            <a:extLst>
              <a:ext uri="{909E8E84-426E-40DD-AFC4-6F175D3DCCD1}">
                <a14:hiddenFill xmlns:a14="http://schemas.microsoft.com/office/drawing/2010/main">
                  <a:solidFill>
                    <a:srgbClr val="FFFFFF"/>
                  </a:solidFill>
                </a14:hiddenFill>
              </a:ext>
            </a:extLst>
          </p:spPr>
        </p:pic>
        <p:sp>
          <p:nvSpPr>
            <p:cNvPr id="19" name="Vrije vorm 18"/>
            <p:cNvSpPr/>
            <p:nvPr/>
          </p:nvSpPr>
          <p:spPr>
            <a:xfrm>
              <a:off x="793644" y="4433202"/>
              <a:ext cx="1797616" cy="756293"/>
            </a:xfrm>
            <a:custGeom>
              <a:avLst/>
              <a:gdLst>
                <a:gd name="connsiteX0" fmla="*/ 192130 w 1797616"/>
                <a:gd name="connsiteY0" fmla="*/ 105727 h 756293"/>
                <a:gd name="connsiteX1" fmla="*/ 486770 w 1797616"/>
                <a:gd name="connsiteY1" fmla="*/ 4127 h 756293"/>
                <a:gd name="connsiteX2" fmla="*/ 598530 w 1797616"/>
                <a:gd name="connsiteY2" fmla="*/ 156527 h 756293"/>
                <a:gd name="connsiteX3" fmla="*/ 801730 w 1797616"/>
                <a:gd name="connsiteY3" fmla="*/ 34607 h 756293"/>
                <a:gd name="connsiteX4" fmla="*/ 1045570 w 1797616"/>
                <a:gd name="connsiteY4" fmla="*/ 146367 h 756293"/>
                <a:gd name="connsiteX5" fmla="*/ 1238610 w 1797616"/>
                <a:gd name="connsiteY5" fmla="*/ 54927 h 756293"/>
                <a:gd name="connsiteX6" fmla="*/ 1441810 w 1797616"/>
                <a:gd name="connsiteY6" fmla="*/ 136207 h 756293"/>
                <a:gd name="connsiteX7" fmla="*/ 1665330 w 1797616"/>
                <a:gd name="connsiteY7" fmla="*/ 44767 h 756293"/>
                <a:gd name="connsiteX8" fmla="*/ 1675490 w 1797616"/>
                <a:gd name="connsiteY8" fmla="*/ 654367 h 756293"/>
                <a:gd name="connsiteX9" fmla="*/ 100690 w 1797616"/>
                <a:gd name="connsiteY9" fmla="*/ 705167 h 756293"/>
                <a:gd name="connsiteX10" fmla="*/ 192130 w 1797616"/>
                <a:gd name="connsiteY10" fmla="*/ 105727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7616" h="756293">
                  <a:moveTo>
                    <a:pt x="192130" y="105727"/>
                  </a:moveTo>
                  <a:cubicBezTo>
                    <a:pt x="256477" y="-11113"/>
                    <a:pt x="419037" y="-4340"/>
                    <a:pt x="486770" y="4127"/>
                  </a:cubicBezTo>
                  <a:cubicBezTo>
                    <a:pt x="554503" y="12594"/>
                    <a:pt x="546037" y="151447"/>
                    <a:pt x="598530" y="156527"/>
                  </a:cubicBezTo>
                  <a:cubicBezTo>
                    <a:pt x="651023" y="161607"/>
                    <a:pt x="727223" y="36300"/>
                    <a:pt x="801730" y="34607"/>
                  </a:cubicBezTo>
                  <a:cubicBezTo>
                    <a:pt x="876237" y="32914"/>
                    <a:pt x="972757" y="142980"/>
                    <a:pt x="1045570" y="146367"/>
                  </a:cubicBezTo>
                  <a:cubicBezTo>
                    <a:pt x="1118383" y="149754"/>
                    <a:pt x="1172570" y="56620"/>
                    <a:pt x="1238610" y="54927"/>
                  </a:cubicBezTo>
                  <a:cubicBezTo>
                    <a:pt x="1304650" y="53234"/>
                    <a:pt x="1370690" y="137900"/>
                    <a:pt x="1441810" y="136207"/>
                  </a:cubicBezTo>
                  <a:cubicBezTo>
                    <a:pt x="1512930" y="134514"/>
                    <a:pt x="1626383" y="-41593"/>
                    <a:pt x="1665330" y="44767"/>
                  </a:cubicBezTo>
                  <a:cubicBezTo>
                    <a:pt x="1704277" y="131127"/>
                    <a:pt x="1936263" y="544300"/>
                    <a:pt x="1675490" y="654367"/>
                  </a:cubicBezTo>
                  <a:cubicBezTo>
                    <a:pt x="1414717" y="764434"/>
                    <a:pt x="346223" y="791527"/>
                    <a:pt x="100690" y="705167"/>
                  </a:cubicBezTo>
                  <a:cubicBezTo>
                    <a:pt x="-144843" y="618807"/>
                    <a:pt x="127783" y="222567"/>
                    <a:pt x="192130" y="105727"/>
                  </a:cubicBezTo>
                  <a:close/>
                </a:path>
              </a:pathLst>
            </a:cu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Rechthoek 19"/>
            <p:cNvSpPr/>
            <p:nvPr/>
          </p:nvSpPr>
          <p:spPr>
            <a:xfrm>
              <a:off x="487680" y="4653280"/>
              <a:ext cx="2367280" cy="934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Ovaal 14"/>
            <p:cNvSpPr/>
            <p:nvPr/>
          </p:nvSpPr>
          <p:spPr>
            <a:xfrm>
              <a:off x="883920" y="4785360"/>
              <a:ext cx="1717040" cy="650240"/>
            </a:xfrm>
            <a:prstGeom prst="ellipse">
              <a:avLst/>
            </a:prstGeom>
            <a:solidFill>
              <a:srgbClr val="B205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NCA </a:t>
              </a:r>
              <a:b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nl-BE" sz="1100" b="0" i="0" u="none" strike="noStrike" kern="1200" cap="none" spc="0" normalizeH="0" baseline="0" noProof="0" dirty="0">
                  <a:ln>
                    <a:noFill/>
                  </a:ln>
                  <a:solidFill>
                    <a:prstClr val="white"/>
                  </a:solidFill>
                  <a:effectLst/>
                  <a:uLnTx/>
                  <a:uFillTx/>
                  <a:latin typeface="Trebuchet MS" panose="020B0603020202020204"/>
                  <a:ea typeface="+mn-ea"/>
                  <a:cs typeface="+mn-cs"/>
                </a:rPr>
                <a:t>EU-MEMBER STATE</a:t>
              </a:r>
            </a:p>
          </p:txBody>
        </p:sp>
      </p:grpSp>
      <p:cxnSp>
        <p:nvCxnSpPr>
          <p:cNvPr id="21" name="Rechte verbindingslijn met pijl 20"/>
          <p:cNvCxnSpPr/>
          <p:nvPr/>
        </p:nvCxnSpPr>
        <p:spPr>
          <a:xfrm>
            <a:off x="1767836" y="1553779"/>
            <a:ext cx="579121" cy="0"/>
          </a:xfrm>
          <a:prstGeom prst="straightConnector1">
            <a:avLst/>
          </a:prstGeom>
          <a:ln>
            <a:solidFill>
              <a:srgbClr val="00B05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kstvak 22"/>
          <p:cNvSpPr txBox="1"/>
          <p:nvPr/>
        </p:nvSpPr>
        <p:spPr>
          <a:xfrm>
            <a:off x="2418077" y="1402081"/>
            <a:ext cx="145288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dirty="0">
                <a:ln>
                  <a:noFill/>
                </a:ln>
                <a:solidFill>
                  <a:prstClr val="black"/>
                </a:solidFill>
                <a:effectLst/>
                <a:uLnTx/>
                <a:uFillTx/>
                <a:latin typeface="Trebuchet MS" panose="020B0603020202020204"/>
                <a:ea typeface="+mn-ea"/>
                <a:cs typeface="+mn-cs"/>
              </a:rPr>
              <a:t>Business as </a:t>
            </a:r>
            <a:r>
              <a:rPr kumimoji="0" lang="nl-BE" sz="1200" b="0" i="0" u="none" strike="noStrike" kern="1200" cap="none" spc="0" normalizeH="0" baseline="0" noProof="0" dirty="0" err="1">
                <a:ln>
                  <a:noFill/>
                </a:ln>
                <a:solidFill>
                  <a:prstClr val="black"/>
                </a:solidFill>
                <a:effectLst/>
                <a:uLnTx/>
                <a:uFillTx/>
                <a:latin typeface="Trebuchet MS" panose="020B0603020202020204"/>
                <a:ea typeface="+mn-ea"/>
                <a:cs typeface="+mn-cs"/>
              </a:rPr>
              <a:t>usual</a:t>
            </a:r>
            <a:endParaRPr kumimoji="0" lang="nl-BE"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24" name="Rechte verbindingslijn met pijl 23"/>
          <p:cNvCxnSpPr/>
          <p:nvPr/>
        </p:nvCxnSpPr>
        <p:spPr>
          <a:xfrm>
            <a:off x="1767836" y="1777299"/>
            <a:ext cx="579121" cy="0"/>
          </a:xfrm>
          <a:prstGeom prst="straightConnector1">
            <a:avLst/>
          </a:prstGeom>
          <a:ln>
            <a:solidFill>
              <a:srgbClr val="B20533"/>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kstvak 24"/>
          <p:cNvSpPr txBox="1"/>
          <p:nvPr/>
        </p:nvSpPr>
        <p:spPr>
          <a:xfrm>
            <a:off x="2418889" y="1648960"/>
            <a:ext cx="171622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dirty="0">
                <a:ln>
                  <a:noFill/>
                </a:ln>
                <a:solidFill>
                  <a:prstClr val="black"/>
                </a:solidFill>
                <a:effectLst/>
                <a:uLnTx/>
                <a:uFillTx/>
                <a:latin typeface="Trebuchet MS" panose="020B0603020202020204"/>
                <a:ea typeface="+mn-ea"/>
                <a:cs typeface="+mn-cs"/>
              </a:rPr>
              <a:t>In case of </a:t>
            </a:r>
            <a:r>
              <a:rPr kumimoji="0" lang="nl-BE" sz="1200" b="0" i="0" u="none" strike="noStrike" kern="1200" cap="none" spc="0" normalizeH="0" baseline="0" noProof="0" dirty="0" err="1">
                <a:ln>
                  <a:noFill/>
                </a:ln>
                <a:solidFill>
                  <a:prstClr val="black"/>
                </a:solidFill>
                <a:effectLst/>
                <a:uLnTx/>
                <a:uFillTx/>
                <a:latin typeface="Trebuchet MS" panose="020B0603020202020204"/>
                <a:ea typeface="+mn-ea"/>
                <a:cs typeface="+mn-cs"/>
              </a:rPr>
              <a:t>emergency</a:t>
            </a:r>
            <a:endParaRPr kumimoji="0" lang="nl-BE"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26" name="Rechte verbindingslijn met pijl 25"/>
          <p:cNvCxnSpPr/>
          <p:nvPr/>
        </p:nvCxnSpPr>
        <p:spPr>
          <a:xfrm flipV="1">
            <a:off x="3716978" y="4866640"/>
            <a:ext cx="2810821" cy="7894"/>
          </a:xfrm>
          <a:prstGeom prst="straightConnector1">
            <a:avLst/>
          </a:prstGeom>
          <a:ln>
            <a:solidFill>
              <a:srgbClr val="B20533"/>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kstvak 28"/>
          <p:cNvSpPr txBox="1"/>
          <p:nvPr/>
        </p:nvSpPr>
        <p:spPr>
          <a:xfrm>
            <a:off x="4009987" y="4466530"/>
            <a:ext cx="1933611"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1.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Vessel</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Voyage</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Info</a:t>
            </a:r>
            <a:b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b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DG details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available</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a:t>
            </a:r>
          </a:p>
        </p:txBody>
      </p:sp>
      <p:cxnSp>
        <p:nvCxnSpPr>
          <p:cNvPr id="32" name="Rechte verbindingslijn met pijl 31"/>
          <p:cNvCxnSpPr/>
          <p:nvPr/>
        </p:nvCxnSpPr>
        <p:spPr>
          <a:xfrm flipH="1" flipV="1">
            <a:off x="4503549" y="2834641"/>
            <a:ext cx="2024251" cy="1910080"/>
          </a:xfrm>
          <a:prstGeom prst="straightConnector1">
            <a:avLst/>
          </a:prstGeom>
          <a:ln>
            <a:solidFill>
              <a:srgbClr val="B20533"/>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kstvak 34"/>
          <p:cNvSpPr txBox="1"/>
          <p:nvPr/>
        </p:nvSpPr>
        <p:spPr>
          <a:xfrm rot="2652651">
            <a:off x="4397313" y="3784165"/>
            <a:ext cx="193361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2. DG details ? </a:t>
            </a:r>
          </a:p>
        </p:txBody>
      </p:sp>
      <p:sp>
        <p:nvSpPr>
          <p:cNvPr id="42" name="Vrije vorm 41"/>
          <p:cNvSpPr/>
          <p:nvPr/>
        </p:nvSpPr>
        <p:spPr>
          <a:xfrm>
            <a:off x="5587997" y="2580640"/>
            <a:ext cx="1818640" cy="1879600"/>
          </a:xfrm>
          <a:custGeom>
            <a:avLst/>
            <a:gdLst>
              <a:gd name="connsiteX0" fmla="*/ 0 w 1818640"/>
              <a:gd name="connsiteY0" fmla="*/ 0 h 1879600"/>
              <a:gd name="connsiteX1" fmla="*/ 1168400 w 1818640"/>
              <a:gd name="connsiteY1" fmla="*/ 558800 h 1879600"/>
              <a:gd name="connsiteX2" fmla="*/ 1818640 w 1818640"/>
              <a:gd name="connsiteY2" fmla="*/ 1879600 h 1879600"/>
            </a:gdLst>
            <a:ahLst/>
            <a:cxnLst>
              <a:cxn ang="0">
                <a:pos x="connsiteX0" y="connsiteY0"/>
              </a:cxn>
              <a:cxn ang="0">
                <a:pos x="connsiteX1" y="connsiteY1"/>
              </a:cxn>
              <a:cxn ang="0">
                <a:pos x="connsiteX2" y="connsiteY2"/>
              </a:cxn>
            </a:cxnLst>
            <a:rect l="l" t="t" r="r" b="b"/>
            <a:pathLst>
              <a:path w="1818640" h="1879600">
                <a:moveTo>
                  <a:pt x="0" y="0"/>
                </a:moveTo>
                <a:cubicBezTo>
                  <a:pt x="432646" y="122766"/>
                  <a:pt x="865293" y="245533"/>
                  <a:pt x="1168400" y="558800"/>
                </a:cubicBezTo>
                <a:cubicBezTo>
                  <a:pt x="1471507" y="872067"/>
                  <a:pt x="1689947" y="1715347"/>
                  <a:pt x="1818640" y="1879600"/>
                </a:cubicBezTo>
              </a:path>
            </a:pathLst>
          </a:custGeom>
          <a:noFill/>
          <a:ln w="25400">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3" name="Tekstvak 42"/>
          <p:cNvSpPr txBox="1"/>
          <p:nvPr/>
        </p:nvSpPr>
        <p:spPr>
          <a:xfrm>
            <a:off x="6614158" y="3039050"/>
            <a:ext cx="1933611"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3.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Vessel</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Voyage</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Info</a:t>
            </a:r>
            <a:b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b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&amp; DG details </a:t>
            </a:r>
          </a:p>
        </p:txBody>
      </p:sp>
      <p:cxnSp>
        <p:nvCxnSpPr>
          <p:cNvPr id="45" name="Rechte verbindingslijn met pijl 44"/>
          <p:cNvCxnSpPr/>
          <p:nvPr/>
        </p:nvCxnSpPr>
        <p:spPr>
          <a:xfrm flipH="1">
            <a:off x="3716978" y="5039360"/>
            <a:ext cx="2810821" cy="0"/>
          </a:xfrm>
          <a:prstGeom prst="straightConnector1">
            <a:avLst/>
          </a:prstGeom>
          <a:ln>
            <a:solidFill>
              <a:srgbClr val="B20533"/>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kstvak 47"/>
          <p:cNvSpPr txBox="1"/>
          <p:nvPr/>
        </p:nvSpPr>
        <p:spPr>
          <a:xfrm>
            <a:off x="4009987" y="5039360"/>
            <a:ext cx="1933611"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4.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Vessel</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a:t>
            </a:r>
            <a:r>
              <a:rPr kumimoji="0" lang="nl-BE" sz="1000" b="0" i="0" u="none" strike="noStrike" kern="1200" cap="none" spc="0" normalizeH="0" baseline="0" noProof="0" dirty="0" err="1">
                <a:ln>
                  <a:noFill/>
                </a:ln>
                <a:solidFill>
                  <a:srgbClr val="B20533"/>
                </a:solidFill>
                <a:effectLst/>
                <a:uLnTx/>
                <a:uFillTx/>
                <a:latin typeface="Trebuchet MS" panose="020B0603020202020204"/>
                <a:ea typeface="+mn-ea"/>
                <a:cs typeface="+mn-cs"/>
              </a:rPr>
              <a:t>Voyage</a:t>
            </a: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Info</a:t>
            </a:r>
            <a:b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br>
            <a:r>
              <a:rPr kumimoji="0" lang="nl-BE" sz="1000" b="0" i="0" u="none" strike="noStrike" kern="1200" cap="none" spc="0" normalizeH="0" baseline="0" noProof="0" dirty="0">
                <a:ln>
                  <a:noFill/>
                </a:ln>
                <a:solidFill>
                  <a:srgbClr val="B20533"/>
                </a:solidFill>
                <a:effectLst/>
                <a:uLnTx/>
                <a:uFillTx/>
                <a:latin typeface="Trebuchet MS" panose="020B0603020202020204"/>
                <a:ea typeface="+mn-ea"/>
                <a:cs typeface="+mn-cs"/>
              </a:rPr>
              <a:t> &amp; DG details </a:t>
            </a:r>
          </a:p>
        </p:txBody>
      </p:sp>
      <p:sp>
        <p:nvSpPr>
          <p:cNvPr id="49" name="Tekstvak 48"/>
          <p:cNvSpPr txBox="1"/>
          <p:nvPr/>
        </p:nvSpPr>
        <p:spPr>
          <a:xfrm>
            <a:off x="1696720" y="5429790"/>
            <a:ext cx="8839200" cy="14080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Automated</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system: </a:t>
            </a: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request</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 </a:t>
            </a: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repsonse</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time: </a:t>
            </a:r>
            <a:r>
              <a:rPr kumimoji="0" lang="nl-BE" sz="1800" b="1" i="1" u="none" strike="noStrike" kern="1200" cap="none" spc="0" normalizeH="0" baseline="0" noProof="0" dirty="0">
                <a:ln>
                  <a:noFill/>
                </a:ln>
                <a:solidFill>
                  <a:srgbClr val="B20533"/>
                </a:solidFill>
                <a:effectLst/>
                <a:uLnTx/>
                <a:uFillTx/>
                <a:latin typeface="Trebuchet MS" panose="020B0603020202020204"/>
                <a:ea typeface="+mn-ea"/>
                <a:cs typeface="+mn-cs"/>
              </a:rPr>
              <a:t>12s </a:t>
            </a: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for</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a containership </a:t>
            </a:r>
            <a:b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200" b="0" i="1" u="none" strike="noStrike" kern="1200" cap="none" spc="0" normalizeH="0" baseline="0" noProof="0" dirty="0">
                <a:ln>
                  <a:noFill/>
                </a:ln>
                <a:solidFill>
                  <a:prstClr val="black"/>
                </a:solidFill>
                <a:effectLst/>
                <a:uLnTx/>
                <a:uFillTx/>
                <a:latin typeface="Trebuchet MS" panose="020B0603020202020204"/>
                <a:ea typeface="+mn-ea"/>
                <a:cs typeface="+mn-cs"/>
              </a:rPr>
              <a:t>(12s = response time in test </a:t>
            </a:r>
            <a:r>
              <a:rPr kumimoji="0" lang="nl-BE" sz="1200" b="0" i="1" u="none" strike="noStrike" kern="1200" cap="none" spc="0" normalizeH="0" baseline="0" noProof="0" dirty="0" err="1">
                <a:ln>
                  <a:noFill/>
                </a:ln>
                <a:solidFill>
                  <a:prstClr val="black"/>
                </a:solidFill>
                <a:effectLst/>
                <a:uLnTx/>
                <a:uFillTx/>
                <a:latin typeface="Trebuchet MS" panose="020B0603020202020204"/>
                <a:ea typeface="+mn-ea"/>
                <a:cs typeface="+mn-cs"/>
              </a:rPr>
              <a:t>for</a:t>
            </a:r>
            <a:r>
              <a:rPr kumimoji="0" lang="nl-BE" sz="1200" b="0" i="1" u="none" strike="noStrike" kern="1200" cap="none" spc="0" normalizeH="0" baseline="0" noProof="0" dirty="0">
                <a:ln>
                  <a:noFill/>
                </a:ln>
                <a:solidFill>
                  <a:prstClr val="black"/>
                </a:solidFill>
                <a:effectLst/>
                <a:uLnTx/>
                <a:uFillTx/>
                <a:latin typeface="Trebuchet MS" panose="020B0603020202020204"/>
                <a:ea typeface="+mn-ea"/>
                <a:cs typeface="+mn-cs"/>
              </a:rPr>
              <a:t> ESTELLE MAERSK / L: 397,71m / 15550 TEU = </a:t>
            </a:r>
            <a:r>
              <a:rPr kumimoji="0" lang="nl-BE" sz="1200" b="0" i="1" u="none" strike="noStrike" kern="1200" cap="none" spc="0" normalizeH="0" baseline="0" noProof="0" dirty="0">
                <a:ln>
                  <a:noFill/>
                </a:ln>
                <a:solidFill>
                  <a:srgbClr val="B20533"/>
                </a:solidFill>
                <a:effectLst/>
                <a:uLnTx/>
                <a:uFillTx/>
                <a:latin typeface="Trebuchet MS" panose="020B0603020202020204"/>
                <a:ea typeface="+mn-ea"/>
                <a:cs typeface="+mn-cs"/>
              </a:rPr>
              <a:t>time </a:t>
            </a:r>
            <a:r>
              <a:rPr kumimoji="0" lang="nl-BE" sz="1200" b="0" i="1" u="none" strike="noStrike" kern="1200" cap="none" spc="0" normalizeH="0" baseline="0" noProof="0" dirty="0" err="1">
                <a:ln>
                  <a:noFill/>
                </a:ln>
                <a:solidFill>
                  <a:srgbClr val="B20533"/>
                </a:solidFill>
                <a:effectLst/>
                <a:uLnTx/>
                <a:uFillTx/>
                <a:latin typeface="Trebuchet MS" panose="020B0603020202020204"/>
                <a:ea typeface="+mn-ea"/>
                <a:cs typeface="+mn-cs"/>
              </a:rPr>
              <a:t>between</a:t>
            </a:r>
            <a:r>
              <a:rPr kumimoji="0" lang="nl-BE" sz="1200" b="0" i="1" u="none" strike="noStrike" kern="1200" cap="none" spc="0" normalizeH="0" baseline="0" noProof="0" dirty="0">
                <a:ln>
                  <a:noFill/>
                </a:ln>
                <a:solidFill>
                  <a:srgbClr val="B20533"/>
                </a:solidFill>
                <a:effectLst/>
                <a:uLnTx/>
                <a:uFillTx/>
                <a:latin typeface="Trebuchet MS" panose="020B0603020202020204"/>
                <a:ea typeface="+mn-ea"/>
                <a:cs typeface="+mn-cs"/>
              </a:rPr>
              <a:t> step 2 </a:t>
            </a:r>
            <a:r>
              <a:rPr kumimoji="0" lang="nl-BE" sz="1200" b="0" i="1" u="none" strike="noStrike" kern="1200" cap="none" spc="0" normalizeH="0" baseline="0" noProof="0" dirty="0" err="1">
                <a:ln>
                  <a:noFill/>
                </a:ln>
                <a:solidFill>
                  <a:srgbClr val="B20533"/>
                </a:solidFill>
                <a:effectLst/>
                <a:uLnTx/>
                <a:uFillTx/>
                <a:latin typeface="Trebuchet MS" panose="020B0603020202020204"/>
                <a:ea typeface="+mn-ea"/>
                <a:cs typeface="+mn-cs"/>
              </a:rPr>
              <a:t>and</a:t>
            </a:r>
            <a:r>
              <a:rPr kumimoji="0" lang="nl-BE" sz="1200" b="0" i="1" u="none" strike="noStrike" kern="1200" cap="none" spc="0" normalizeH="0" baseline="0" noProof="0" dirty="0">
                <a:ln>
                  <a:noFill/>
                </a:ln>
                <a:solidFill>
                  <a:srgbClr val="B20533"/>
                </a:solidFill>
                <a:effectLst/>
                <a:uLnTx/>
                <a:uFillTx/>
                <a:latin typeface="Trebuchet MS" panose="020B0603020202020204"/>
                <a:ea typeface="+mn-ea"/>
                <a:cs typeface="+mn-cs"/>
              </a:rPr>
              <a:t> 3 in case of emergency</a:t>
            </a:r>
            <a:r>
              <a:rPr kumimoji="0" lang="nl-BE" sz="1200" b="0" i="1" u="none" strike="noStrike" kern="1200" cap="none" spc="0" normalizeH="0" baseline="0" noProof="0" dirty="0">
                <a:ln>
                  <a:noFill/>
                </a:ln>
                <a:solidFill>
                  <a:prstClr val="black"/>
                </a:solidFill>
                <a:effectLst/>
                <a:uLnTx/>
                <a:uFillTx/>
                <a:latin typeface="Trebuchet MS" panose="020B0603020202020204"/>
                <a:ea typeface="+mn-ea"/>
                <a:cs typeface="+mn-cs"/>
              </a:rPr>
              <a:t>)</a:t>
            </a:r>
            <a:br>
              <a:rPr kumimoji="0" lang="nl-BE" sz="1200" b="0" i="1" u="none" strike="noStrike" kern="1200" cap="none" spc="0" normalizeH="0" baseline="0" noProof="0" dirty="0">
                <a:ln>
                  <a:noFill/>
                </a:ln>
                <a:solidFill>
                  <a:prstClr val="black"/>
                </a:solidFill>
                <a:effectLst/>
                <a:uLnTx/>
                <a:uFillTx/>
                <a:latin typeface="Trebuchet MS" panose="020B0603020202020204"/>
                <a:ea typeface="+mn-ea"/>
                <a:cs typeface="+mn-cs"/>
              </a:rPr>
            </a:br>
            <a:br>
              <a:rPr kumimoji="0" lang="nl-BE" sz="1200" b="0" i="1"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MRCC: Maritime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Rescue</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and</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Cordination</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Centre – EMSA : European Maritime Safety Agency </a:t>
            </a:r>
            <a:b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NCA: National Competent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Authority</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a:t>
            </a:r>
            <a:b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LCA: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Local</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Competent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Authority</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 HMO : Harbour </a:t>
            </a:r>
            <a:r>
              <a:rPr kumimoji="0" lang="nl-BE" sz="1050" b="0" i="1" u="none" strike="noStrike" kern="1200" cap="none" spc="0" normalizeH="0" baseline="0" noProof="0" dirty="0" err="1">
                <a:ln>
                  <a:noFill/>
                </a:ln>
                <a:solidFill>
                  <a:prstClr val="black"/>
                </a:solidFill>
                <a:effectLst/>
                <a:uLnTx/>
                <a:uFillTx/>
                <a:latin typeface="Trebuchet MS" panose="020B0603020202020204"/>
                <a:ea typeface="+mn-ea"/>
                <a:cs typeface="+mn-cs"/>
              </a:rPr>
              <a:t>Master’s</a:t>
            </a:r>
            <a:r>
              <a:rPr kumimoji="0" lang="nl-BE" sz="1050" b="0" i="1" u="none" strike="noStrike" kern="1200" cap="none" spc="0" normalizeH="0" baseline="0" noProof="0" dirty="0">
                <a:ln>
                  <a:noFill/>
                </a:ln>
                <a:solidFill>
                  <a:prstClr val="black"/>
                </a:solidFill>
                <a:effectLst/>
                <a:uLnTx/>
                <a:uFillTx/>
                <a:latin typeface="Trebuchet MS" panose="020B0603020202020204"/>
                <a:ea typeface="+mn-ea"/>
                <a:cs typeface="+mn-cs"/>
              </a:rPr>
              <a:t> Office</a:t>
            </a:r>
          </a:p>
        </p:txBody>
      </p:sp>
      <p:sp>
        <p:nvSpPr>
          <p:cNvPr id="50" name="Rechthoek 49"/>
          <p:cNvSpPr/>
          <p:nvPr/>
        </p:nvSpPr>
        <p:spPr>
          <a:xfrm>
            <a:off x="8331197" y="4639826"/>
            <a:ext cx="137730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Lisbon (PT)</a:t>
            </a:r>
          </a:p>
        </p:txBody>
      </p:sp>
      <p:sp>
        <p:nvSpPr>
          <p:cNvPr id="51" name="Rechthoek 50"/>
          <p:cNvSpPr/>
          <p:nvPr/>
        </p:nvSpPr>
        <p:spPr>
          <a:xfrm>
            <a:off x="2446130" y="2111495"/>
            <a:ext cx="1398139"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MRCC</a:t>
            </a:r>
            <a:b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Ostend</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(BE)</a:t>
            </a:r>
          </a:p>
        </p:txBody>
      </p:sp>
      <p:sp>
        <p:nvSpPr>
          <p:cNvPr id="52" name="Rechthoek 51"/>
          <p:cNvSpPr/>
          <p:nvPr/>
        </p:nvSpPr>
        <p:spPr>
          <a:xfrm>
            <a:off x="7851321" y="1556626"/>
            <a:ext cx="155683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Trebuchet MS" panose="020B0603020202020204"/>
                <a:ea typeface="+mn-ea"/>
                <a:cs typeface="+mn-cs"/>
              </a:rPr>
              <a:t>Antwerp</a:t>
            </a:r>
            <a:r>
              <a:rPr kumimoji="0" lang="nl-BE" sz="1800" b="0" i="0" u="none" strike="noStrike" kern="1200" cap="none" spc="0" normalizeH="0" baseline="0" noProof="0" dirty="0">
                <a:ln>
                  <a:noFill/>
                </a:ln>
                <a:solidFill>
                  <a:prstClr val="black"/>
                </a:solidFill>
                <a:effectLst/>
                <a:uLnTx/>
                <a:uFillTx/>
                <a:latin typeface="Trebuchet MS" panose="020B0603020202020204"/>
                <a:ea typeface="+mn-ea"/>
                <a:cs typeface="+mn-cs"/>
              </a:rPr>
              <a:t> (BE)</a:t>
            </a:r>
          </a:p>
        </p:txBody>
      </p:sp>
    </p:spTree>
    <p:extLst>
      <p:ext uri="{BB962C8B-B14F-4D97-AF65-F5344CB8AC3E}">
        <p14:creationId xmlns:p14="http://schemas.microsoft.com/office/powerpoint/2010/main" val="1454686029"/>
      </p:ext>
    </p:extLst>
  </p:cSld>
  <p:clrMapOvr>
    <a:masterClrMapping/>
  </p:clrMapOvr>
  <p:transition spd="slow" advTm="2000">
    <p:cover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315D-B762-4D28-BCF2-576397DFD90C}"/>
              </a:ext>
            </a:extLst>
          </p:cNvPr>
          <p:cNvSpPr>
            <a:spLocks noGrp="1"/>
          </p:cNvSpPr>
          <p:nvPr>
            <p:ph type="title"/>
          </p:nvPr>
        </p:nvSpPr>
        <p:spPr>
          <a:xfrm>
            <a:off x="677334" y="609600"/>
            <a:ext cx="8596668" cy="649184"/>
          </a:xfrm>
        </p:spPr>
        <p:txBody>
          <a:bodyPr/>
          <a:lstStyle/>
          <a:p>
            <a:r>
              <a:rPr lang="en-US" dirty="0"/>
              <a:t>Challenge </a:t>
            </a:r>
          </a:p>
        </p:txBody>
      </p:sp>
      <p:sp>
        <p:nvSpPr>
          <p:cNvPr id="3" name="Content Placeholder 2">
            <a:extLst>
              <a:ext uri="{FF2B5EF4-FFF2-40B4-BE49-F238E27FC236}">
                <a16:creationId xmlns:a16="http://schemas.microsoft.com/office/drawing/2014/main" id="{B4067596-1F4B-4D30-B6D2-FF9072C3A152}"/>
              </a:ext>
            </a:extLst>
          </p:cNvPr>
          <p:cNvSpPr>
            <a:spLocks noGrp="1"/>
          </p:cNvSpPr>
          <p:nvPr>
            <p:ph idx="1"/>
          </p:nvPr>
        </p:nvSpPr>
        <p:spPr>
          <a:xfrm>
            <a:off x="677334" y="1460665"/>
            <a:ext cx="8596668" cy="4580697"/>
          </a:xfrm>
        </p:spPr>
        <p:txBody>
          <a:bodyPr>
            <a:normAutofit fontScale="92500" lnSpcReduction="20000"/>
          </a:bodyPr>
          <a:lstStyle/>
          <a:p>
            <a:pPr marL="0" indent="0">
              <a:buNone/>
            </a:pPr>
            <a:r>
              <a:rPr lang="en-US" dirty="0"/>
              <a:t>(1) Data quality</a:t>
            </a:r>
          </a:p>
          <a:p>
            <a:pPr lvl="1"/>
            <a:r>
              <a:rPr lang="en-US" dirty="0"/>
              <a:t>Technologies could be used to check whether the information which arrives at the port authorities still matches the data as provided by the shipper. Provisional versus final.</a:t>
            </a:r>
          </a:p>
          <a:p>
            <a:pPr marL="0" indent="0">
              <a:buNone/>
            </a:pPr>
            <a:endParaRPr lang="en-US" dirty="0"/>
          </a:p>
          <a:p>
            <a:pPr marL="0" indent="0">
              <a:buNone/>
            </a:pPr>
            <a:r>
              <a:rPr lang="en-US" dirty="0"/>
              <a:t>(2) Booking process </a:t>
            </a:r>
          </a:p>
          <a:p>
            <a:pPr lvl="1"/>
            <a:r>
              <a:rPr lang="en-US" dirty="0"/>
              <a:t>Shipping line/carrier neutral</a:t>
            </a:r>
          </a:p>
          <a:p>
            <a:pPr lvl="1"/>
            <a:r>
              <a:rPr lang="en-US" dirty="0"/>
              <a:t>Optical recognition (OR) of the various DGD documents</a:t>
            </a:r>
          </a:p>
          <a:p>
            <a:pPr lvl="1"/>
            <a:r>
              <a:rPr lang="en-US" dirty="0"/>
              <a:t>Live checks of dangerous cargo details against vessel/carrier and port restrictions, international and national regulation</a:t>
            </a:r>
          </a:p>
          <a:p>
            <a:pPr lvl="1"/>
            <a:r>
              <a:rPr lang="en-US" dirty="0"/>
              <a:t>Accessibility to dangerous cargo details at all times for all involved</a:t>
            </a:r>
          </a:p>
          <a:p>
            <a:pPr lvl="1"/>
            <a:r>
              <a:rPr lang="en-US" dirty="0"/>
              <a:t>Possible EDI interconnectivity for all parties involved </a:t>
            </a:r>
          </a:p>
          <a:p>
            <a:pPr lvl="1"/>
            <a:r>
              <a:rPr lang="en-US" dirty="0"/>
              <a:t>Automatic declarations to port authorities</a:t>
            </a:r>
          </a:p>
          <a:p>
            <a:pPr lvl="1"/>
            <a:r>
              <a:rPr lang="en-US" dirty="0"/>
              <a:t>Data in the system is updated by port and terminal info (CODECO and COARRI)</a:t>
            </a:r>
          </a:p>
          <a:p>
            <a:endParaRPr lang="en-US" dirty="0"/>
          </a:p>
        </p:txBody>
      </p:sp>
    </p:spTree>
    <p:extLst>
      <p:ext uri="{BB962C8B-B14F-4D97-AF65-F5344CB8AC3E}">
        <p14:creationId xmlns:p14="http://schemas.microsoft.com/office/powerpoint/2010/main" val="573004758"/>
      </p:ext>
    </p:extLst>
  </p:cSld>
  <p:clrMapOvr>
    <a:masterClrMapping/>
  </p:clrMapOvr>
  <p:transition spd="slow" advTm="2000">
    <p:cover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5E62E-20A8-4AEB-891F-2F8A78AA66E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5A32E509-9ABF-4704-9C7B-F8531F1CAED1}"/>
              </a:ext>
            </a:extLst>
          </p:cNvPr>
          <p:cNvSpPr>
            <a:spLocks noGrp="1"/>
          </p:cNvSpPr>
          <p:nvPr>
            <p:ph idx="1"/>
          </p:nvPr>
        </p:nvSpPr>
        <p:spPr/>
        <p:txBody>
          <a:bodyPr/>
          <a:lstStyle/>
          <a:p>
            <a:r>
              <a:rPr lang="en-US" dirty="0"/>
              <a:t>For this challenge we are looking to combine various data sources:</a:t>
            </a:r>
          </a:p>
          <a:p>
            <a:pPr lvl="1"/>
            <a:r>
              <a:rPr lang="en-US" dirty="0"/>
              <a:t>Initial input by shipper (OR): DGD in various formats </a:t>
            </a:r>
          </a:p>
          <a:p>
            <a:pPr lvl="1"/>
            <a:r>
              <a:rPr lang="en-US" dirty="0"/>
              <a:t>Shipping line/carrier information: DGD in EDIFACT/XML format</a:t>
            </a:r>
          </a:p>
          <a:p>
            <a:pPr lvl="1"/>
            <a:r>
              <a:rPr lang="en-US" dirty="0"/>
              <a:t>Terminal data</a:t>
            </a:r>
          </a:p>
          <a:p>
            <a:pPr lvl="1"/>
            <a:r>
              <a:rPr lang="en-US" dirty="0"/>
              <a:t>Port Authority Data</a:t>
            </a:r>
          </a:p>
          <a:p>
            <a:pPr lvl="1"/>
            <a:r>
              <a:rPr lang="en-US" dirty="0"/>
              <a:t>Database with DG restriction rules</a:t>
            </a:r>
          </a:p>
          <a:p>
            <a:endParaRPr lang="en-US" dirty="0"/>
          </a:p>
        </p:txBody>
      </p:sp>
      <p:sp>
        <p:nvSpPr>
          <p:cNvPr id="4" name="Footer Placeholder 3">
            <a:extLst>
              <a:ext uri="{FF2B5EF4-FFF2-40B4-BE49-F238E27FC236}">
                <a16:creationId xmlns:a16="http://schemas.microsoft.com/office/drawing/2014/main" id="{7481CF8F-C55F-4E6F-AB63-23FDB9B5A240}"/>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HAZ-ADVICE BVBA</a:t>
            </a:r>
          </a:p>
        </p:txBody>
      </p:sp>
    </p:spTree>
    <p:extLst>
      <p:ext uri="{BB962C8B-B14F-4D97-AF65-F5344CB8AC3E}">
        <p14:creationId xmlns:p14="http://schemas.microsoft.com/office/powerpoint/2010/main" val="1351977882"/>
      </p:ext>
    </p:extLst>
  </p:cSld>
  <p:clrMapOvr>
    <a:masterClrMapping/>
  </p:clrMapOvr>
  <p:transition spd="slow" advTm="2000">
    <p:cover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nl-BE" sz="2300" b="1" dirty="0">
                <a:latin typeface="Roboto Black" panose="02000000000000000000"/>
              </a:rPr>
              <a:t>Challenge 4 – Process &amp; document flow: </a:t>
            </a:r>
            <a:endParaRPr lang="en-US" altLang="nl-BE" sz="2300"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err="1">
                <a:solidFill>
                  <a:schemeClr val="accent1"/>
                </a:solidFill>
                <a:latin typeface="Roboto Black" panose="02000000000000000000"/>
              </a:rPr>
              <a:t>Digitalisation</a:t>
            </a:r>
            <a:r>
              <a:rPr lang="en-US" altLang="nl-BE" sz="1400" dirty="0">
                <a:solidFill>
                  <a:schemeClr val="accent1"/>
                </a:solidFill>
                <a:latin typeface="Roboto Black" panose="02000000000000000000"/>
              </a:rPr>
              <a:t> </a:t>
            </a:r>
            <a:r>
              <a:rPr lang="en-US" altLang="nl-BE" sz="1400" dirty="0" err="1">
                <a:solidFill>
                  <a:schemeClr val="accent1"/>
                </a:solidFill>
                <a:latin typeface="Roboto Black" panose="02000000000000000000"/>
              </a:rPr>
              <a:t>en</a:t>
            </a:r>
            <a:r>
              <a:rPr lang="en-US" altLang="nl-BE" sz="1400" dirty="0">
                <a:solidFill>
                  <a:schemeClr val="accent1"/>
                </a:solidFill>
                <a:latin typeface="Roboto Black" panose="02000000000000000000"/>
              </a:rPr>
              <a:t> document processing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66665" b="-52"/>
          <a:stretch/>
        </p:blipFill>
        <p:spPr>
          <a:xfrm>
            <a:off x="4217590" y="2008659"/>
            <a:ext cx="3383101" cy="3818399"/>
          </a:xfrm>
          <a:prstGeom prst="rect">
            <a:avLst/>
          </a:prstGeom>
        </p:spPr>
      </p:pic>
    </p:spTree>
    <p:extLst>
      <p:ext uri="{BB962C8B-B14F-4D97-AF65-F5344CB8AC3E}">
        <p14:creationId xmlns:p14="http://schemas.microsoft.com/office/powerpoint/2010/main" val="255136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4294967295"/>
          </p:nvPr>
        </p:nvSpPr>
        <p:spPr>
          <a:xfrm>
            <a:off x="979954" y="287144"/>
            <a:ext cx="9858375" cy="485775"/>
          </a:xfrm>
        </p:spPr>
        <p:txBody>
          <a:bodyPr/>
          <a:lstStyle/>
          <a:p>
            <a:pPr marL="0" indent="0">
              <a:buNone/>
            </a:pPr>
            <a:r>
              <a:rPr lang="en-US" altLang="nl-BE" b="1" dirty="0">
                <a:latin typeface="Roboto Black" panose="02000000000000000000"/>
              </a:rPr>
              <a:t>Get to know the atmosphere of the past edition</a:t>
            </a:r>
            <a:endParaRPr lang="en-US" altLang="nl-BE" b="1" dirty="0">
              <a:solidFill>
                <a:schemeClr val="accent1"/>
              </a:solidFill>
              <a:latin typeface="Roboto Black" panose="02000000000000000000"/>
            </a:endParaRPr>
          </a:p>
        </p:txBody>
      </p:sp>
      <p:sp>
        <p:nvSpPr>
          <p:cNvPr id="8" name="Text Placeholder 2"/>
          <p:cNvSpPr>
            <a:spLocks noGrp="1"/>
          </p:cNvSpPr>
          <p:nvPr>
            <p:ph type="body" sz="quarter" idx="4294967295"/>
          </p:nvPr>
        </p:nvSpPr>
        <p:spPr>
          <a:xfrm>
            <a:off x="979954" y="739373"/>
            <a:ext cx="6543675" cy="269875"/>
          </a:xfrm>
        </p:spPr>
        <p:txBody>
          <a:bodyPr/>
          <a:lstStyle/>
          <a:p>
            <a:pPr marL="0" indent="0">
              <a:buNone/>
            </a:pPr>
            <a:r>
              <a:rPr lang="en-US" altLang="nl-BE" sz="1400" dirty="0">
                <a:solidFill>
                  <a:schemeClr val="accent1"/>
                </a:solidFill>
                <a:latin typeface="Roboto Black" panose="02000000000000000000"/>
              </a:rPr>
              <a:t>Logistics of the Future ‘16</a:t>
            </a:r>
          </a:p>
        </p:txBody>
      </p:sp>
      <p:pic>
        <p:nvPicPr>
          <p:cNvPr id="2" name="gyowEgtRDSM"/>
          <p:cNvPicPr>
            <a:picLocks noRot="1" noChangeAspect="1"/>
          </p:cNvPicPr>
          <p:nvPr>
            <a:videoFile r:link="rId1"/>
          </p:nvPr>
        </p:nvPicPr>
        <p:blipFill>
          <a:blip r:embed="rId4"/>
          <a:stretch>
            <a:fillRect/>
          </a:stretch>
        </p:blipFill>
        <p:spPr>
          <a:xfrm>
            <a:off x="2091221" y="1724282"/>
            <a:ext cx="8009558" cy="4505376"/>
          </a:xfrm>
          <a:prstGeom prst="rect">
            <a:avLst/>
          </a:prstGeom>
        </p:spPr>
      </p:pic>
    </p:spTree>
    <p:extLst>
      <p:ext uri="{BB962C8B-B14F-4D97-AF65-F5344CB8AC3E}">
        <p14:creationId xmlns:p14="http://schemas.microsoft.com/office/powerpoint/2010/main" val="286296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10;&#10;Description generated with high confidence">
            <a:extLst>
              <a:ext uri="{FF2B5EF4-FFF2-40B4-BE49-F238E27FC236}">
                <a16:creationId xmlns:a16="http://schemas.microsoft.com/office/drawing/2014/main" id="{D4DC9664-4759-4C8F-99EF-DA901C276E52}"/>
              </a:ext>
            </a:extLst>
          </p:cNvPr>
          <p:cNvPicPr>
            <a:picLocks noChangeAspect="1"/>
          </p:cNvPicPr>
          <p:nvPr/>
        </p:nvPicPr>
        <p:blipFill rotWithShape="1">
          <a:blip r:embed="rId2">
            <a:extLst>
              <a:ext uri="{28A0092B-C50C-407E-A947-70E740481C1C}">
                <a14:useLocalDpi xmlns:a14="http://schemas.microsoft.com/office/drawing/2010/main" val="0"/>
              </a:ext>
            </a:extLst>
          </a:blip>
          <a:srcRect b="9230"/>
          <a:stretch/>
        </p:blipFill>
        <p:spPr>
          <a:xfrm>
            <a:off x="42862" y="-11147"/>
            <a:ext cx="12106275" cy="6869148"/>
          </a:xfrm>
          <a:prstGeom prst="rect">
            <a:avLst/>
          </a:prstGeom>
        </p:spPr>
      </p:pic>
      <p:sp>
        <p:nvSpPr>
          <p:cNvPr id="6" name="Tekstvak 8">
            <a:extLst>
              <a:ext uri="{FF2B5EF4-FFF2-40B4-BE49-F238E27FC236}">
                <a16:creationId xmlns:a16="http://schemas.microsoft.com/office/drawing/2014/main" id="{B7DFF499-0E5E-4F2F-856B-1A6786F6997F}"/>
              </a:ext>
            </a:extLst>
          </p:cNvPr>
          <p:cNvSpPr txBox="1"/>
          <p:nvPr/>
        </p:nvSpPr>
        <p:spPr>
          <a:xfrm>
            <a:off x="2423238" y="545423"/>
            <a:ext cx="1528022"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endParaRPr>
          </a:p>
        </p:txBody>
      </p:sp>
      <p:sp>
        <p:nvSpPr>
          <p:cNvPr id="7" name="Tekstvak 9">
            <a:extLst>
              <a:ext uri="{FF2B5EF4-FFF2-40B4-BE49-F238E27FC236}">
                <a16:creationId xmlns:a16="http://schemas.microsoft.com/office/drawing/2014/main" id="{D1FAF4DD-35BF-4759-BDE3-59F432A9A05F}"/>
              </a:ext>
            </a:extLst>
          </p:cNvPr>
          <p:cNvSpPr txBox="1"/>
          <p:nvPr/>
        </p:nvSpPr>
        <p:spPr>
          <a:xfrm>
            <a:off x="7537184" y="1956635"/>
            <a:ext cx="3522147"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Dual use goods</a:t>
            </a:r>
          </a:p>
        </p:txBody>
      </p:sp>
      <p:sp>
        <p:nvSpPr>
          <p:cNvPr id="8" name="Tekstvak 12">
            <a:extLst>
              <a:ext uri="{FF2B5EF4-FFF2-40B4-BE49-F238E27FC236}">
                <a16:creationId xmlns:a16="http://schemas.microsoft.com/office/drawing/2014/main" id="{3C9D1539-13AC-475C-9D5D-7C46E15B4FE0}"/>
              </a:ext>
            </a:extLst>
          </p:cNvPr>
          <p:cNvSpPr txBox="1"/>
          <p:nvPr/>
        </p:nvSpPr>
        <p:spPr>
          <a:xfrm>
            <a:off x="4004018" y="929106"/>
            <a:ext cx="4950590" cy="1077218"/>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Increasing trade &amp; data volumes</a:t>
            </a:r>
          </a:p>
        </p:txBody>
      </p:sp>
      <p:sp>
        <p:nvSpPr>
          <p:cNvPr id="9" name="Tekstvak 13">
            <a:extLst>
              <a:ext uri="{FF2B5EF4-FFF2-40B4-BE49-F238E27FC236}">
                <a16:creationId xmlns:a16="http://schemas.microsoft.com/office/drawing/2014/main" id="{0527219F-95E4-4518-B52A-7E879DAFE36A}"/>
              </a:ext>
            </a:extLst>
          </p:cNvPr>
          <p:cNvSpPr txBox="1"/>
          <p:nvPr/>
        </p:nvSpPr>
        <p:spPr>
          <a:xfrm>
            <a:off x="414625" y="2278763"/>
            <a:ext cx="4950590" cy="1569660"/>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sng" strike="noStrike" kern="1200" cap="none" spc="0" normalizeH="0" baseline="0" noProof="0" dirty="0">
                <a:ln>
                  <a:noFill/>
                </a:ln>
                <a:solidFill>
                  <a:srgbClr val="FAFAFA">
                    <a:lumMod val="10000"/>
                  </a:srgbClr>
                </a:solidFill>
                <a:effectLst/>
                <a:uLnTx/>
                <a:uFillTx/>
                <a:latin typeface="Segoe UI"/>
                <a:ea typeface="+mn-ea"/>
                <a:cs typeface="+mn-cs"/>
              </a:rPr>
              <a:t>C</a:t>
            </a:r>
            <a:r>
              <a:rPr kumimoji="0" lang="en-GB" sz="2000" b="1" i="0" u="none" strike="noStrike" kern="1200" cap="none" spc="0" normalizeH="0" baseline="0" noProof="0" dirty="0">
                <a:ln>
                  <a:noFill/>
                </a:ln>
                <a:solidFill>
                  <a:srgbClr val="FAFAFA">
                    <a:lumMod val="10000"/>
                  </a:srgbClr>
                </a:solidFill>
                <a:effectLst/>
                <a:uLnTx/>
                <a:uFillTx/>
                <a:latin typeface="Segoe UI"/>
                <a:ea typeface="+mn-ea"/>
                <a:cs typeface="+mn-cs"/>
              </a:rPr>
              <a:t>hemical</a:t>
            </a: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 </a:t>
            </a:r>
            <a:r>
              <a:rPr kumimoji="0" lang="en-GB" sz="3200" b="1" i="0" u="sng" strike="noStrike" kern="1200" cap="none" spc="0" normalizeH="0" baseline="0" noProof="0" dirty="0">
                <a:ln>
                  <a:noFill/>
                </a:ln>
                <a:solidFill>
                  <a:srgbClr val="FAFAFA">
                    <a:lumMod val="10000"/>
                  </a:srgbClr>
                </a:solidFill>
                <a:effectLst/>
                <a:uLnTx/>
                <a:uFillTx/>
                <a:latin typeface="Segoe UI"/>
                <a:ea typeface="+mn-ea"/>
                <a:cs typeface="+mn-cs"/>
              </a:rPr>
              <a:t>B</a:t>
            </a:r>
            <a:r>
              <a:rPr kumimoji="0" lang="en-GB" sz="2000" b="1" i="0" u="none" strike="noStrike" kern="1200" cap="none" spc="0" normalizeH="0" baseline="0" noProof="0" dirty="0">
                <a:ln>
                  <a:noFill/>
                </a:ln>
                <a:solidFill>
                  <a:srgbClr val="FAFAFA">
                    <a:lumMod val="10000"/>
                  </a:srgbClr>
                </a:solidFill>
                <a:effectLst/>
                <a:uLnTx/>
                <a:uFillTx/>
                <a:latin typeface="Segoe UI"/>
                <a:ea typeface="+mn-ea"/>
                <a:cs typeface="+mn-cs"/>
              </a:rPr>
              <a:t>iological </a:t>
            </a:r>
            <a:r>
              <a:rPr kumimoji="0" lang="en-GB" sz="3200" b="1" i="0" u="sng" strike="noStrike" kern="1200" cap="none" spc="0" normalizeH="0" baseline="0" noProof="0" dirty="0">
                <a:ln>
                  <a:noFill/>
                </a:ln>
                <a:solidFill>
                  <a:srgbClr val="FAFAFA">
                    <a:lumMod val="10000"/>
                  </a:srgbClr>
                </a:solidFill>
                <a:effectLst/>
                <a:uLnTx/>
                <a:uFillTx/>
                <a:latin typeface="Segoe UI"/>
                <a:ea typeface="+mn-ea"/>
                <a:cs typeface="+mn-cs"/>
              </a:rPr>
              <a:t>R</a:t>
            </a:r>
            <a:r>
              <a:rPr kumimoji="0" lang="en-GB" sz="2000" b="1" i="0" u="none" strike="noStrike" kern="1200" cap="none" spc="0" normalizeH="0" baseline="0" noProof="0" dirty="0">
                <a:ln>
                  <a:noFill/>
                </a:ln>
                <a:solidFill>
                  <a:srgbClr val="FAFAFA">
                    <a:lumMod val="10000"/>
                  </a:srgbClr>
                </a:solidFill>
                <a:effectLst/>
                <a:uLnTx/>
                <a:uFillTx/>
                <a:latin typeface="Segoe UI"/>
                <a:ea typeface="+mn-ea"/>
                <a:cs typeface="+mn-cs"/>
              </a:rPr>
              <a:t>adiological</a:t>
            </a: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 </a:t>
            </a:r>
            <a:r>
              <a:rPr kumimoji="0" lang="en-GB" sz="3200" b="1" i="0" u="sng" strike="noStrike" kern="1200" cap="none" spc="0" normalizeH="0" baseline="0" noProof="0" dirty="0">
                <a:ln>
                  <a:noFill/>
                </a:ln>
                <a:solidFill>
                  <a:srgbClr val="FAFAFA">
                    <a:lumMod val="10000"/>
                  </a:srgbClr>
                </a:solidFill>
                <a:effectLst/>
                <a:uLnTx/>
                <a:uFillTx/>
                <a:latin typeface="Segoe UI"/>
                <a:ea typeface="+mn-ea"/>
                <a:cs typeface="+mn-cs"/>
              </a:rPr>
              <a:t>N</a:t>
            </a:r>
            <a:r>
              <a:rPr kumimoji="0" lang="en-GB" sz="2000" b="1" i="0" u="none" strike="noStrike" kern="1200" cap="none" spc="0" normalizeH="0" baseline="0" noProof="0" dirty="0">
                <a:ln>
                  <a:noFill/>
                </a:ln>
                <a:solidFill>
                  <a:srgbClr val="FAFAFA">
                    <a:lumMod val="10000"/>
                  </a:srgbClr>
                </a:solidFill>
                <a:effectLst/>
                <a:uLnTx/>
                <a:uFillTx/>
                <a:latin typeface="Segoe UI"/>
                <a:ea typeface="+mn-ea"/>
                <a:cs typeface="+mn-cs"/>
              </a:rPr>
              <a:t>uclear</a:t>
            </a: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 </a:t>
            </a:r>
            <a:r>
              <a:rPr kumimoji="0" lang="en-GB" sz="3200" b="1" i="0" u="sng" strike="noStrike" kern="1200" cap="none" spc="0" normalizeH="0" baseline="0" noProof="0" dirty="0">
                <a:ln>
                  <a:noFill/>
                </a:ln>
                <a:solidFill>
                  <a:srgbClr val="FAFAFA">
                    <a:lumMod val="10000"/>
                  </a:srgbClr>
                </a:solidFill>
                <a:effectLst/>
                <a:uLnTx/>
                <a:uFillTx/>
                <a:latin typeface="Segoe UI"/>
                <a:ea typeface="+mn-ea"/>
                <a:cs typeface="+mn-cs"/>
              </a:rPr>
              <a:t>E</a:t>
            </a:r>
            <a:r>
              <a:rPr kumimoji="0" lang="en-GB" sz="2000" b="1" i="0" u="none" strike="noStrike" kern="1200" cap="none" spc="0" normalizeH="0" baseline="0" noProof="0" dirty="0">
                <a:ln>
                  <a:noFill/>
                </a:ln>
                <a:solidFill>
                  <a:srgbClr val="FAFAFA">
                    <a:lumMod val="10000"/>
                  </a:srgbClr>
                </a:solidFill>
                <a:effectLst/>
                <a:uLnTx/>
                <a:uFillTx/>
                <a:latin typeface="Segoe UI"/>
                <a:ea typeface="+mn-ea"/>
                <a:cs typeface="+mn-cs"/>
              </a:rPr>
              <a:t>xplosive materials</a:t>
            </a: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 - threats</a:t>
            </a:r>
          </a:p>
        </p:txBody>
      </p:sp>
      <p:sp>
        <p:nvSpPr>
          <p:cNvPr id="10" name="Tekstvak 14">
            <a:extLst>
              <a:ext uri="{FF2B5EF4-FFF2-40B4-BE49-F238E27FC236}">
                <a16:creationId xmlns:a16="http://schemas.microsoft.com/office/drawing/2014/main" id="{D3C11523-A8DF-4231-909A-BA716EF0F2DC}"/>
              </a:ext>
            </a:extLst>
          </p:cNvPr>
          <p:cNvSpPr txBox="1"/>
          <p:nvPr/>
        </p:nvSpPr>
        <p:spPr>
          <a:xfrm>
            <a:off x="9403783" y="2843596"/>
            <a:ext cx="3004117"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E-commerce</a:t>
            </a:r>
          </a:p>
        </p:txBody>
      </p:sp>
      <p:sp>
        <p:nvSpPr>
          <p:cNvPr id="11" name="Tekstvak 10">
            <a:extLst>
              <a:ext uri="{FF2B5EF4-FFF2-40B4-BE49-F238E27FC236}">
                <a16:creationId xmlns:a16="http://schemas.microsoft.com/office/drawing/2014/main" id="{ECD84AF8-C3F0-494A-ACFE-2E7A2AFBA2C9}"/>
              </a:ext>
            </a:extLst>
          </p:cNvPr>
          <p:cNvSpPr txBox="1"/>
          <p:nvPr/>
        </p:nvSpPr>
        <p:spPr>
          <a:xfrm>
            <a:off x="8900629" y="367272"/>
            <a:ext cx="2266214"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Terrorism</a:t>
            </a:r>
          </a:p>
        </p:txBody>
      </p:sp>
      <p:sp>
        <p:nvSpPr>
          <p:cNvPr id="12" name="Tekstvak 11">
            <a:extLst>
              <a:ext uri="{FF2B5EF4-FFF2-40B4-BE49-F238E27FC236}">
                <a16:creationId xmlns:a16="http://schemas.microsoft.com/office/drawing/2014/main" id="{F7055647-91E9-4E96-B769-850199A332C6}"/>
              </a:ext>
            </a:extLst>
          </p:cNvPr>
          <p:cNvSpPr txBox="1"/>
          <p:nvPr/>
        </p:nvSpPr>
        <p:spPr>
          <a:xfrm>
            <a:off x="1662261" y="409933"/>
            <a:ext cx="2885842"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Dirty Bombs</a:t>
            </a:r>
          </a:p>
        </p:txBody>
      </p:sp>
      <p:sp>
        <p:nvSpPr>
          <p:cNvPr id="13" name="Tekstvak 15">
            <a:extLst>
              <a:ext uri="{FF2B5EF4-FFF2-40B4-BE49-F238E27FC236}">
                <a16:creationId xmlns:a16="http://schemas.microsoft.com/office/drawing/2014/main" id="{603E3770-BE0F-417C-BD20-55A9B8F74A17}"/>
              </a:ext>
            </a:extLst>
          </p:cNvPr>
          <p:cNvSpPr txBox="1"/>
          <p:nvPr/>
        </p:nvSpPr>
        <p:spPr>
          <a:xfrm>
            <a:off x="849929" y="1412093"/>
            <a:ext cx="2732391" cy="58477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Contraband</a:t>
            </a:r>
          </a:p>
        </p:txBody>
      </p:sp>
      <p:pic>
        <p:nvPicPr>
          <p:cNvPr id="22" name="Picture 21" descr="A close up of a logo&#10;&#10;Description generated with very high confidence">
            <a:extLst>
              <a:ext uri="{FF2B5EF4-FFF2-40B4-BE49-F238E27FC236}">
                <a16:creationId xmlns:a16="http://schemas.microsoft.com/office/drawing/2014/main" id="{75C9D66D-188A-4A64-ADF7-F432DFE08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1046" y="6222999"/>
            <a:ext cx="1104238" cy="497889"/>
          </a:xfrm>
          <a:prstGeom prst="rect">
            <a:avLst/>
          </a:prstGeom>
        </p:spPr>
      </p:pic>
      <p:sp>
        <p:nvSpPr>
          <p:cNvPr id="23" name="Tekstvak 9">
            <a:extLst>
              <a:ext uri="{FF2B5EF4-FFF2-40B4-BE49-F238E27FC236}">
                <a16:creationId xmlns:a16="http://schemas.microsoft.com/office/drawing/2014/main" id="{DC9B4A4F-0463-4509-BB51-115FDB1B2AF0}"/>
              </a:ext>
            </a:extLst>
          </p:cNvPr>
          <p:cNvSpPr txBox="1"/>
          <p:nvPr/>
        </p:nvSpPr>
        <p:spPr>
          <a:xfrm>
            <a:off x="4712237" y="226905"/>
            <a:ext cx="3522147" cy="584775"/>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AFAFA">
                    <a:lumMod val="10000"/>
                  </a:srgbClr>
                </a:solidFill>
                <a:effectLst/>
                <a:uLnTx/>
                <a:uFillTx/>
                <a:latin typeface="Segoe UI"/>
                <a:ea typeface="+mn-ea"/>
                <a:cs typeface="+mn-cs"/>
              </a:rPr>
              <a:t>Drugs</a:t>
            </a:r>
          </a:p>
        </p:txBody>
      </p:sp>
    </p:spTree>
    <p:extLst>
      <p:ext uri="{BB962C8B-B14F-4D97-AF65-F5344CB8AC3E}">
        <p14:creationId xmlns:p14="http://schemas.microsoft.com/office/powerpoint/2010/main" val="26624183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way, building&#10;&#10;Description generated with very high confidence">
            <a:extLst>
              <a:ext uri="{FF2B5EF4-FFF2-40B4-BE49-F238E27FC236}">
                <a16:creationId xmlns:a16="http://schemas.microsoft.com/office/drawing/2014/main" id="{77F49963-424E-4F23-91D5-F7FC1045B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4" name="Picture 2" descr="C:\Users\bverhoev\Documents\Presentaties\Kaart haven van Antwerpen.png">
            <a:extLst>
              <a:ext uri="{FF2B5EF4-FFF2-40B4-BE49-F238E27FC236}">
                <a16:creationId xmlns:a16="http://schemas.microsoft.com/office/drawing/2014/main" id="{309BE5E1-B9DE-4D93-A0D7-402B5E482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249" y="2351299"/>
            <a:ext cx="5355692" cy="348900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F4112360-70B6-4662-A65A-C6D2BD167826}"/>
              </a:ext>
            </a:extLst>
          </p:cNvPr>
          <p:cNvSpPr txBox="1">
            <a:spLocks/>
          </p:cNvSpPr>
          <p:nvPr/>
        </p:nvSpPr>
        <p:spPr>
          <a:xfrm>
            <a:off x="0" y="179491"/>
            <a:ext cx="12192000" cy="702129"/>
          </a:xfrm>
          <a:prstGeom prst="rect">
            <a:avLst/>
          </a:prstGeom>
        </p:spPr>
        <p:txBody>
          <a:bodyPr>
            <a:norm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bg1">
                    <a:lumMod val="50000"/>
                  </a:schemeClr>
                </a:solidFill>
                <a:effectLst/>
                <a:latin typeface="Montserrat" panose="00000500000000000000" pitchFamily="50" charset="0"/>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FFFFFF"/>
                </a:solidFill>
                <a:effectLst/>
                <a:uLnTx/>
                <a:uFillTx/>
                <a:latin typeface="Segoe UI"/>
                <a:ea typeface="+mn-ea"/>
                <a:cs typeface="Segoe UI" pitchFamily="34" charset="0"/>
              </a:rPr>
              <a:t>Port of Antwerp</a:t>
            </a:r>
            <a:endParaRPr kumimoji="0" lang="en-GB" sz="5400" b="0" i="0" u="none" strike="noStrike" kern="1200" cap="none" spc="-100" normalizeH="0" baseline="0" noProof="0" dirty="0">
              <a:ln w="3175">
                <a:noFill/>
              </a:ln>
              <a:solidFill>
                <a:srgbClr val="FFFFFF"/>
              </a:solidFill>
              <a:effectLst/>
              <a:uLnTx/>
              <a:uFillTx/>
              <a:latin typeface="Segoe UI"/>
              <a:ea typeface="+mn-ea"/>
              <a:cs typeface="Segoe UI" pitchFamily="34" charset="0"/>
            </a:endParaRPr>
          </a:p>
        </p:txBody>
      </p:sp>
      <p:sp>
        <p:nvSpPr>
          <p:cNvPr id="6" name="Text Box 6">
            <a:extLst>
              <a:ext uri="{FF2B5EF4-FFF2-40B4-BE49-F238E27FC236}">
                <a16:creationId xmlns:a16="http://schemas.microsoft.com/office/drawing/2014/main" id="{2D39A896-59AD-49F9-9F75-DF1F075608F6}"/>
              </a:ext>
            </a:extLst>
          </p:cNvPr>
          <p:cNvSpPr txBox="1">
            <a:spLocks noChangeArrowheads="1"/>
          </p:cNvSpPr>
          <p:nvPr/>
        </p:nvSpPr>
        <p:spPr bwMode="auto">
          <a:xfrm>
            <a:off x="931489" y="2950839"/>
            <a:ext cx="2743126" cy="1015663"/>
          </a:xfrm>
          <a:prstGeom prst="rect">
            <a:avLst/>
          </a:prstGeom>
          <a:solidFill>
            <a:srgbClr val="00AEEF"/>
          </a:solidFill>
          <a:ln w="31750">
            <a:noFill/>
            <a:miter lim="800000"/>
            <a:headEnd/>
            <a:tailEnd/>
          </a:ln>
          <a:effectLs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l-BE" altLang="nl-BE"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Arial" charset="0"/>
              </a:rPr>
              <a:t>Goods are brought to customs infrastructure</a:t>
            </a:r>
          </a:p>
        </p:txBody>
      </p:sp>
      <p:sp>
        <p:nvSpPr>
          <p:cNvPr id="7" name="Text Box 6">
            <a:extLst>
              <a:ext uri="{FF2B5EF4-FFF2-40B4-BE49-F238E27FC236}">
                <a16:creationId xmlns:a16="http://schemas.microsoft.com/office/drawing/2014/main" id="{5C789D50-FD52-43F2-80AB-BD229CF21106}"/>
              </a:ext>
            </a:extLst>
          </p:cNvPr>
          <p:cNvSpPr txBox="1">
            <a:spLocks noChangeArrowheads="1"/>
          </p:cNvSpPr>
          <p:nvPr/>
        </p:nvSpPr>
        <p:spPr bwMode="auto">
          <a:xfrm>
            <a:off x="9343865" y="2766220"/>
            <a:ext cx="2743126" cy="1015663"/>
          </a:xfrm>
          <a:prstGeom prst="rect">
            <a:avLst/>
          </a:prstGeom>
          <a:solidFill>
            <a:srgbClr val="00AEEF"/>
          </a:solidFill>
          <a:ln w="31750">
            <a:noFill/>
            <a:miter lim="800000"/>
            <a:headEnd/>
            <a:tailEnd/>
          </a:ln>
          <a:effectLs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l-BE" altLang="nl-BE"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Arial" charset="0"/>
              </a:rPr>
              <a:t>100% Already in place – NUCLEAR SECURITY</a:t>
            </a:r>
          </a:p>
        </p:txBody>
      </p:sp>
      <p:pic>
        <p:nvPicPr>
          <p:cNvPr id="8" name="Picture 2" descr="SL370948">
            <a:extLst>
              <a:ext uri="{FF2B5EF4-FFF2-40B4-BE49-F238E27FC236}">
                <a16:creationId xmlns:a16="http://schemas.microsoft.com/office/drawing/2014/main" id="{8E5E67D1-23D9-4419-9358-AAA9A04915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3865" y="4087119"/>
            <a:ext cx="2769539" cy="175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1">
            <a:extLst>
              <a:ext uri="{FF2B5EF4-FFF2-40B4-BE49-F238E27FC236}">
                <a16:creationId xmlns:a16="http://schemas.microsoft.com/office/drawing/2014/main" id="{19A15AE7-1E6F-4D25-96D4-C92E8D410B6F}"/>
              </a:ext>
            </a:extLst>
          </p:cNvPr>
          <p:cNvPicPr>
            <a:picLocks noChangeAspect="1"/>
          </p:cNvPicPr>
          <p:nvPr/>
        </p:nvPicPr>
        <p:blipFill>
          <a:blip r:embed="rId5"/>
          <a:stretch>
            <a:fillRect/>
          </a:stretch>
        </p:blipFill>
        <p:spPr>
          <a:xfrm>
            <a:off x="391468" y="4294467"/>
            <a:ext cx="3296786" cy="1545837"/>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24AFB9A1-C9FD-4F0D-BEAC-64121E5253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356674299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lipart&#10;&#10;Description generated with very high confidence">
            <a:extLst>
              <a:ext uri="{FF2B5EF4-FFF2-40B4-BE49-F238E27FC236}">
                <a16:creationId xmlns:a16="http://schemas.microsoft.com/office/drawing/2014/main" id="{327F21B7-BD18-49A8-A26B-B63871A62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90" y="833446"/>
            <a:ext cx="12072610" cy="6012495"/>
          </a:xfrm>
          <a:prstGeom prst="rect">
            <a:avLst/>
          </a:prstGeom>
        </p:spPr>
      </p:pic>
      <p:pic>
        <p:nvPicPr>
          <p:cNvPr id="2" name="Afbeelding 2">
            <a:extLst>
              <a:ext uri="{FF2B5EF4-FFF2-40B4-BE49-F238E27FC236}">
                <a16:creationId xmlns:a16="http://schemas.microsoft.com/office/drawing/2014/main" id="{5C1944B2-9F5B-4165-9289-14D28218781D}"/>
              </a:ext>
            </a:extLst>
          </p:cNvPr>
          <p:cNvPicPr>
            <a:picLocks noChangeAspect="1"/>
          </p:cNvPicPr>
          <p:nvPr/>
        </p:nvPicPr>
        <p:blipFill>
          <a:blip r:embed="rId3"/>
          <a:stretch>
            <a:fillRect/>
          </a:stretch>
        </p:blipFill>
        <p:spPr>
          <a:xfrm>
            <a:off x="2495600" y="1501421"/>
            <a:ext cx="6912768" cy="4808491"/>
          </a:xfrm>
          <a:prstGeom prst="rect">
            <a:avLst/>
          </a:prstGeom>
          <a:solidFill>
            <a:srgbClr val="0070C0"/>
          </a:solidFill>
        </p:spPr>
      </p:pic>
      <p:sp>
        <p:nvSpPr>
          <p:cNvPr id="3" name="Tekstvak 11">
            <a:extLst>
              <a:ext uri="{FF2B5EF4-FFF2-40B4-BE49-F238E27FC236}">
                <a16:creationId xmlns:a16="http://schemas.microsoft.com/office/drawing/2014/main" id="{77B83041-9C8A-43B4-B664-414E71BFE3CC}"/>
              </a:ext>
            </a:extLst>
          </p:cNvPr>
          <p:cNvSpPr txBox="1"/>
          <p:nvPr/>
        </p:nvSpPr>
        <p:spPr>
          <a:xfrm>
            <a:off x="3434549" y="4807205"/>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16,82 %</a:t>
            </a:r>
          </a:p>
        </p:txBody>
      </p:sp>
      <p:sp>
        <p:nvSpPr>
          <p:cNvPr id="4" name="Tekstvak 13">
            <a:extLst>
              <a:ext uri="{FF2B5EF4-FFF2-40B4-BE49-F238E27FC236}">
                <a16:creationId xmlns:a16="http://schemas.microsoft.com/office/drawing/2014/main" id="{D126BE55-A100-400F-B14E-EBBC1736178C}"/>
              </a:ext>
            </a:extLst>
          </p:cNvPr>
          <p:cNvSpPr txBox="1"/>
          <p:nvPr/>
        </p:nvSpPr>
        <p:spPr>
          <a:xfrm>
            <a:off x="4306992" y="4355094"/>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38,21 %</a:t>
            </a:r>
          </a:p>
        </p:txBody>
      </p:sp>
      <p:sp>
        <p:nvSpPr>
          <p:cNvPr id="5" name="Tekstvak 14">
            <a:extLst>
              <a:ext uri="{FF2B5EF4-FFF2-40B4-BE49-F238E27FC236}">
                <a16:creationId xmlns:a16="http://schemas.microsoft.com/office/drawing/2014/main" id="{7C9EA1B4-8A2B-406A-A034-65C0CCD2A998}"/>
              </a:ext>
            </a:extLst>
          </p:cNvPr>
          <p:cNvSpPr txBox="1"/>
          <p:nvPr/>
        </p:nvSpPr>
        <p:spPr>
          <a:xfrm>
            <a:off x="5330841" y="4836985"/>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10,04 %</a:t>
            </a:r>
          </a:p>
        </p:txBody>
      </p:sp>
      <p:sp>
        <p:nvSpPr>
          <p:cNvPr id="6" name="Tekstvak 15">
            <a:extLst>
              <a:ext uri="{FF2B5EF4-FFF2-40B4-BE49-F238E27FC236}">
                <a16:creationId xmlns:a16="http://schemas.microsoft.com/office/drawing/2014/main" id="{651DC281-2207-4537-961F-F72EE1C93969}"/>
              </a:ext>
            </a:extLst>
          </p:cNvPr>
          <p:cNvSpPr txBox="1"/>
          <p:nvPr/>
        </p:nvSpPr>
        <p:spPr>
          <a:xfrm>
            <a:off x="6307897" y="4804755"/>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18,53 %</a:t>
            </a:r>
          </a:p>
        </p:txBody>
      </p:sp>
      <p:sp>
        <p:nvSpPr>
          <p:cNvPr id="7" name="Tekstvak 16">
            <a:extLst>
              <a:ext uri="{FF2B5EF4-FFF2-40B4-BE49-F238E27FC236}">
                <a16:creationId xmlns:a16="http://schemas.microsoft.com/office/drawing/2014/main" id="{E69E837C-0769-46CB-9D46-978819123DB1}"/>
              </a:ext>
            </a:extLst>
          </p:cNvPr>
          <p:cNvSpPr txBox="1"/>
          <p:nvPr/>
        </p:nvSpPr>
        <p:spPr>
          <a:xfrm>
            <a:off x="7312985" y="4529208"/>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24,95 %</a:t>
            </a:r>
          </a:p>
        </p:txBody>
      </p:sp>
      <p:sp>
        <p:nvSpPr>
          <p:cNvPr id="8" name="Tekstvak 17">
            <a:extLst>
              <a:ext uri="{FF2B5EF4-FFF2-40B4-BE49-F238E27FC236}">
                <a16:creationId xmlns:a16="http://schemas.microsoft.com/office/drawing/2014/main" id="{A3BC091A-910B-42A2-8635-CFF0B43095AB}"/>
              </a:ext>
            </a:extLst>
          </p:cNvPr>
          <p:cNvSpPr txBox="1"/>
          <p:nvPr/>
        </p:nvSpPr>
        <p:spPr>
          <a:xfrm>
            <a:off x="8322570" y="4016376"/>
            <a:ext cx="923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78D7">
                    <a:lumMod val="50000"/>
                  </a:srgbClr>
                </a:solidFill>
                <a:effectLst/>
                <a:uLnTx/>
                <a:uFillTx/>
                <a:latin typeface="Segoe UI"/>
                <a:ea typeface="+mn-ea"/>
                <a:cs typeface="+mn-cs"/>
              </a:rPr>
              <a:t>39,05 %</a:t>
            </a:r>
          </a:p>
        </p:txBody>
      </p:sp>
      <p:sp>
        <p:nvSpPr>
          <p:cNvPr id="9" name="Titre 4">
            <a:extLst>
              <a:ext uri="{FF2B5EF4-FFF2-40B4-BE49-F238E27FC236}">
                <a16:creationId xmlns:a16="http://schemas.microsoft.com/office/drawing/2014/main" id="{545E4935-E301-43E5-B0D6-C9FF8AC66D77}"/>
              </a:ext>
            </a:extLst>
          </p:cNvPr>
          <p:cNvSpPr txBox="1">
            <a:spLocks/>
          </p:cNvSpPr>
          <p:nvPr/>
        </p:nvSpPr>
        <p:spPr>
          <a:xfrm>
            <a:off x="-16505" y="161603"/>
            <a:ext cx="12192000" cy="1078535"/>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THE PROBLEM – COCAINE CATCHES</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dirty="0">
                <a:ln w="3175">
                  <a:noFill/>
                </a:ln>
                <a:solidFill>
                  <a:srgbClr val="002060"/>
                </a:solidFill>
                <a:effectLst/>
                <a:uLnTx/>
                <a:uFillTx/>
                <a:latin typeface="Segoe UI"/>
                <a:ea typeface="+mn-ea"/>
                <a:cs typeface="Segoe UI" pitchFamily="34" charset="0"/>
              </a:rPr>
              <a:t>The rise of the dark side of the force </a:t>
            </a:r>
          </a:p>
        </p:txBody>
      </p:sp>
      <p:sp>
        <p:nvSpPr>
          <p:cNvPr id="10" name="ZoneTexte 7">
            <a:extLst>
              <a:ext uri="{FF2B5EF4-FFF2-40B4-BE49-F238E27FC236}">
                <a16:creationId xmlns:a16="http://schemas.microsoft.com/office/drawing/2014/main" id="{A95A8C18-4BC5-492C-B59D-FB7A2B27EDAE}"/>
              </a:ext>
            </a:extLst>
          </p:cNvPr>
          <p:cNvSpPr txBox="1"/>
          <p:nvPr/>
        </p:nvSpPr>
        <p:spPr>
          <a:xfrm>
            <a:off x="9666097" y="3843052"/>
            <a:ext cx="2283242" cy="2031325"/>
          </a:xfrm>
          <a:prstGeom prst="rect">
            <a:avLst/>
          </a:prstGeom>
          <a:solidFill>
            <a:srgbClr val="25238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Segoe UI"/>
                <a:ea typeface="+mn-ea"/>
                <a:cs typeface="+mn-cs"/>
              </a:rPr>
              <a:t>2016 </a:t>
            </a: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Segoe UI"/>
                <a:ea typeface="+mn-ea"/>
                <a:cs typeface="+mn-cs"/>
              </a:rPr>
              <a:t>BE: 30 tons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Segoe UI"/>
                <a:ea typeface="+mn-ea"/>
                <a:cs typeface="+mn-cs"/>
              </a:rPr>
              <a:t>EU:  77 tons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1" i="0" u="sng" strike="noStrike" kern="1200" cap="none" spc="0" normalizeH="0" baseline="0" noProof="0" dirty="0">
                <a:ln>
                  <a:noFill/>
                </a:ln>
                <a:solidFill>
                  <a:srgbClr val="FFFFFF"/>
                </a:solidFill>
                <a:effectLst/>
                <a:uLnTx/>
                <a:uFillTx/>
                <a:latin typeface="Segoe UI"/>
                <a:ea typeface="+mn-ea"/>
                <a:cs typeface="+mn-cs"/>
              </a:rPr>
              <a:t>2017</a:t>
            </a:r>
            <a:r>
              <a:rPr kumimoji="0" lang="nl-BE" sz="1800" b="1"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srgbClr val="FFFFFF"/>
                </a:solidFill>
                <a:effectLst/>
                <a:uLnTx/>
                <a:uFillTx/>
                <a:latin typeface="Segoe UI"/>
                <a:ea typeface="+mn-ea"/>
                <a:cs typeface="+mn-cs"/>
              </a:rPr>
              <a:t>BE: 42 tons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FFFF"/>
                </a:solidFill>
                <a:effectLst/>
                <a:uLnTx/>
                <a:uFillTx/>
                <a:latin typeface="Segoe UI"/>
                <a:ea typeface="+mn-ea"/>
                <a:cs typeface="+mn-cs"/>
              </a:rPr>
              <a:t>2018 to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BE: +20.5 tons</a:t>
            </a:r>
            <a:endParaRPr kumimoji="0" lang="en-GB"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ZoneTexte 8">
            <a:extLst>
              <a:ext uri="{FF2B5EF4-FFF2-40B4-BE49-F238E27FC236}">
                <a16:creationId xmlns:a16="http://schemas.microsoft.com/office/drawing/2014/main" id="{69ED960E-C5E0-49FA-8AC4-A92B46FF47E8}"/>
              </a:ext>
            </a:extLst>
          </p:cNvPr>
          <p:cNvSpPr txBox="1"/>
          <p:nvPr/>
        </p:nvSpPr>
        <p:spPr>
          <a:xfrm>
            <a:off x="2783633" y="1634530"/>
            <a:ext cx="6461966" cy="400110"/>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78D7">
                    <a:lumMod val="50000"/>
                  </a:srgbClr>
                </a:solidFill>
                <a:effectLst/>
                <a:uLnTx/>
                <a:uFillTx/>
                <a:latin typeface="Segoe UI"/>
                <a:ea typeface="+mn-ea"/>
                <a:cs typeface="+mn-cs"/>
              </a:rPr>
              <a:t>Evolution of the quantity of seized cocaine (in KG)</a:t>
            </a:r>
          </a:p>
        </p:txBody>
      </p:sp>
      <p:pic>
        <p:nvPicPr>
          <p:cNvPr id="13" name="Picture 12" descr="A close up of a logo&#10;&#10;Description generated with very high confidence">
            <a:extLst>
              <a:ext uri="{FF2B5EF4-FFF2-40B4-BE49-F238E27FC236}">
                <a16:creationId xmlns:a16="http://schemas.microsoft.com/office/drawing/2014/main" id="{9968C4D6-179B-4324-9CB5-747BD79C5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56397189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2">
            <a:extLst>
              <a:ext uri="{FF2B5EF4-FFF2-40B4-BE49-F238E27FC236}">
                <a16:creationId xmlns:a16="http://schemas.microsoft.com/office/drawing/2014/main" id="{5E2602C5-8E46-478F-AF27-3D1CB50D0D5A}"/>
              </a:ext>
            </a:extLst>
          </p:cNvPr>
          <p:cNvPicPr>
            <a:picLocks noChangeAspect="1"/>
          </p:cNvPicPr>
          <p:nvPr/>
        </p:nvPicPr>
        <p:blipFill>
          <a:blip r:embed="rId2"/>
          <a:stretch>
            <a:fillRect/>
          </a:stretch>
        </p:blipFill>
        <p:spPr>
          <a:xfrm>
            <a:off x="650676" y="1961387"/>
            <a:ext cx="4833406" cy="3863109"/>
          </a:xfrm>
          <a:prstGeom prst="rect">
            <a:avLst/>
          </a:prstGeom>
          <a:ln>
            <a:noFill/>
          </a:ln>
        </p:spPr>
      </p:pic>
      <p:pic>
        <p:nvPicPr>
          <p:cNvPr id="3" name="Image 11" descr="Capture d’écran">
            <a:extLst>
              <a:ext uri="{FF2B5EF4-FFF2-40B4-BE49-F238E27FC236}">
                <a16:creationId xmlns:a16="http://schemas.microsoft.com/office/drawing/2014/main" id="{C1805B21-42AB-4C84-8E6D-2E24E6423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460" y="1961387"/>
            <a:ext cx="5279615" cy="4572505"/>
          </a:xfrm>
          <a:prstGeom prst="rect">
            <a:avLst/>
          </a:prstGeom>
          <a:ln>
            <a:noFill/>
          </a:ln>
        </p:spPr>
      </p:pic>
      <p:sp>
        <p:nvSpPr>
          <p:cNvPr id="4" name="Tekstvak 5">
            <a:extLst>
              <a:ext uri="{FF2B5EF4-FFF2-40B4-BE49-F238E27FC236}">
                <a16:creationId xmlns:a16="http://schemas.microsoft.com/office/drawing/2014/main" id="{59184031-BD2E-4609-9B84-06E7F32E7EE1}"/>
              </a:ext>
            </a:extLst>
          </p:cNvPr>
          <p:cNvSpPr txBox="1"/>
          <p:nvPr/>
        </p:nvSpPr>
        <p:spPr>
          <a:xfrm>
            <a:off x="650676" y="1370082"/>
            <a:ext cx="5145189" cy="46166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Protect EU &amp; Facilitate </a:t>
            </a:r>
            <a:r>
              <a:rPr kumimoji="0" lang="en-GB" sz="2400" b="1" i="0" u="sng" strike="noStrike" kern="1200" cap="none" spc="0" normalizeH="0" baseline="0" noProof="0" dirty="0">
                <a:ln>
                  <a:noFill/>
                </a:ln>
                <a:solidFill>
                  <a:srgbClr val="FAFAFA">
                    <a:lumMod val="10000"/>
                  </a:srgbClr>
                </a:solidFill>
                <a:effectLst/>
                <a:uLnTx/>
                <a:uFillTx/>
                <a:latin typeface="Segoe UI"/>
                <a:ea typeface="+mn-ea"/>
                <a:cs typeface="+mn-cs"/>
              </a:rPr>
              <a:t>legal</a:t>
            </a: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 trade</a:t>
            </a:r>
          </a:p>
        </p:txBody>
      </p:sp>
      <p:sp>
        <p:nvSpPr>
          <p:cNvPr id="5" name="Tekstvak 6">
            <a:extLst>
              <a:ext uri="{FF2B5EF4-FFF2-40B4-BE49-F238E27FC236}">
                <a16:creationId xmlns:a16="http://schemas.microsoft.com/office/drawing/2014/main" id="{0F73C79F-61D1-4195-BDD4-8CADFFC4542D}"/>
              </a:ext>
            </a:extLst>
          </p:cNvPr>
          <p:cNvSpPr txBox="1"/>
          <p:nvPr/>
        </p:nvSpPr>
        <p:spPr>
          <a:xfrm>
            <a:off x="6591271" y="1367885"/>
            <a:ext cx="4040125" cy="46166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Multi-stop defence shield</a:t>
            </a:r>
          </a:p>
        </p:txBody>
      </p:sp>
      <p:sp>
        <p:nvSpPr>
          <p:cNvPr id="6" name="ZoneTexte 4">
            <a:extLst>
              <a:ext uri="{FF2B5EF4-FFF2-40B4-BE49-F238E27FC236}">
                <a16:creationId xmlns:a16="http://schemas.microsoft.com/office/drawing/2014/main" id="{25349598-CFED-4F5A-9840-1DDFACE1C0E4}"/>
              </a:ext>
            </a:extLst>
          </p:cNvPr>
          <p:cNvSpPr txBox="1"/>
          <p:nvPr/>
        </p:nvSpPr>
        <p:spPr>
          <a:xfrm>
            <a:off x="3739151" y="6184968"/>
            <a:ext cx="5156200" cy="523220"/>
          </a:xfrm>
          <a:prstGeom prst="rect">
            <a:avLst/>
          </a:prstGeom>
          <a:noFill/>
          <a:ln w="571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FAFAFA">
                    <a:lumMod val="10000"/>
                  </a:srgbClr>
                </a:solidFill>
                <a:effectLst/>
                <a:uLnTx/>
                <a:uFillTx/>
                <a:latin typeface="Segoe UI"/>
                <a:ea typeface="+mn-ea"/>
                <a:cs typeface="+mn-cs"/>
              </a:rPr>
              <a:t>for IMPORT &amp; EXPORT</a:t>
            </a:r>
          </a:p>
        </p:txBody>
      </p:sp>
      <p:sp>
        <p:nvSpPr>
          <p:cNvPr id="7" name="Gestreepte PIJL-RECHTS 8">
            <a:extLst>
              <a:ext uri="{FF2B5EF4-FFF2-40B4-BE49-F238E27FC236}">
                <a16:creationId xmlns:a16="http://schemas.microsoft.com/office/drawing/2014/main" id="{AF40FD33-BBE7-420A-A7AA-FEC65DFDA09B}"/>
              </a:ext>
            </a:extLst>
          </p:cNvPr>
          <p:cNvSpPr/>
          <p:nvPr/>
        </p:nvSpPr>
        <p:spPr>
          <a:xfrm flipH="1">
            <a:off x="8932920" y="3654138"/>
            <a:ext cx="875039" cy="593501"/>
          </a:xfrm>
          <a:prstGeom prst="stripedRightArrow">
            <a:avLst/>
          </a:prstGeom>
          <a:solidFill>
            <a:srgbClr val="03AE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FAFAFA">
                  <a:lumMod val="10000"/>
                </a:srgbClr>
              </a:solidFill>
              <a:effectLst/>
              <a:uLnTx/>
              <a:uFillTx/>
              <a:latin typeface="Segoe UI"/>
              <a:ea typeface="+mn-ea"/>
              <a:cs typeface="+mn-cs"/>
            </a:endParaRPr>
          </a:p>
        </p:txBody>
      </p:sp>
      <p:sp>
        <p:nvSpPr>
          <p:cNvPr id="8" name="Tekstvak 9">
            <a:extLst>
              <a:ext uri="{FF2B5EF4-FFF2-40B4-BE49-F238E27FC236}">
                <a16:creationId xmlns:a16="http://schemas.microsoft.com/office/drawing/2014/main" id="{16C2419B-AC41-42EC-9783-271E2F80AD53}"/>
              </a:ext>
            </a:extLst>
          </p:cNvPr>
          <p:cNvSpPr txBox="1"/>
          <p:nvPr/>
        </p:nvSpPr>
        <p:spPr>
          <a:xfrm>
            <a:off x="9923648" y="3154277"/>
            <a:ext cx="2142854" cy="1477328"/>
          </a:xfrm>
          <a:prstGeom prst="rect">
            <a:avLst/>
          </a:prstGeom>
          <a:noFill/>
          <a:ln w="571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AFAFA">
                    <a:lumMod val="10000"/>
                  </a:srgbClr>
                </a:solidFill>
                <a:effectLst/>
                <a:uLnTx/>
                <a:uFillTx/>
                <a:latin typeface="Segoe UI"/>
                <a:ea typeface="+mn-ea"/>
                <a:cs typeface="+mn-cs"/>
              </a:rPr>
              <a:t>Introduction of high-tech means of controls at the EU external border</a:t>
            </a:r>
          </a:p>
        </p:txBody>
      </p:sp>
      <p:sp>
        <p:nvSpPr>
          <p:cNvPr id="9" name="Titre 4">
            <a:extLst>
              <a:ext uri="{FF2B5EF4-FFF2-40B4-BE49-F238E27FC236}">
                <a16:creationId xmlns:a16="http://schemas.microsoft.com/office/drawing/2014/main" id="{871142FC-7B8F-4F99-AFF6-D7351B033CBF}"/>
              </a:ext>
            </a:extLst>
          </p:cNvPr>
          <p:cNvSpPr txBox="1">
            <a:spLocks/>
          </p:cNvSpPr>
          <p:nvPr/>
        </p:nvSpPr>
        <p:spPr>
          <a:xfrm>
            <a:off x="1850706" y="239884"/>
            <a:ext cx="8933090" cy="1196063"/>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FUTURE VISION </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002060"/>
                </a:solidFill>
                <a:effectLst/>
                <a:uLnTx/>
                <a:uFillTx/>
                <a:latin typeface="Segoe UI"/>
                <a:ea typeface="+mn-ea"/>
                <a:cs typeface="Segoe UI" pitchFamily="34" charset="0"/>
              </a:rPr>
              <a:t>Our strategic goals and approach</a:t>
            </a:r>
            <a:endParaRPr kumimoji="0" lang="en-GB" sz="3200" b="0" i="0" u="none" strike="noStrike" kern="1200" cap="none" spc="-100" normalizeH="0" baseline="0" noProof="0" dirty="0">
              <a:ln w="3175">
                <a:noFill/>
              </a:ln>
              <a:solidFill>
                <a:srgbClr val="002060"/>
              </a:solidFill>
              <a:effectLst/>
              <a:uLnTx/>
              <a:uFillTx/>
              <a:latin typeface="Segoe UI"/>
              <a:ea typeface="+mn-ea"/>
              <a:cs typeface="Segoe UI" pitchFamily="34" charset="0"/>
            </a:endParaRPr>
          </a:p>
        </p:txBody>
      </p:sp>
      <p:pic>
        <p:nvPicPr>
          <p:cNvPr id="10" name="Picture 9" descr="A close up of a logo&#10;&#10;Description generated with very high confidence">
            <a:extLst>
              <a:ext uri="{FF2B5EF4-FFF2-40B4-BE49-F238E27FC236}">
                <a16:creationId xmlns:a16="http://schemas.microsoft.com/office/drawing/2014/main" id="{F4C5B868-F52B-4E6D-AA9E-88395AE88E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41696044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A picture containing plate&#10;&#10;Description generated with high confidence">
            <a:extLst>
              <a:ext uri="{FF2B5EF4-FFF2-40B4-BE49-F238E27FC236}">
                <a16:creationId xmlns:a16="http://schemas.microsoft.com/office/drawing/2014/main" id="{A1A0DD0D-02FC-4C74-9D0B-D5F373B05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9" name="Tekstvak 42">
            <a:extLst>
              <a:ext uri="{FF2B5EF4-FFF2-40B4-BE49-F238E27FC236}">
                <a16:creationId xmlns:a16="http://schemas.microsoft.com/office/drawing/2014/main" id="{69BED8AD-3B34-4BB0-AF95-36202D49F2E5}"/>
              </a:ext>
            </a:extLst>
          </p:cNvPr>
          <p:cNvSpPr txBox="1"/>
          <p:nvPr/>
        </p:nvSpPr>
        <p:spPr>
          <a:xfrm>
            <a:off x="8360287" y="4749062"/>
            <a:ext cx="3565014" cy="1200329"/>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Monitoring &amp; controlling the entire supply chain</a:t>
            </a:r>
          </a:p>
        </p:txBody>
      </p:sp>
      <p:sp>
        <p:nvSpPr>
          <p:cNvPr id="60" name="Titre 4">
            <a:extLst>
              <a:ext uri="{FF2B5EF4-FFF2-40B4-BE49-F238E27FC236}">
                <a16:creationId xmlns:a16="http://schemas.microsoft.com/office/drawing/2014/main" id="{713F8AB5-61F3-4EB7-AD24-0727F49FB436}"/>
              </a:ext>
            </a:extLst>
          </p:cNvPr>
          <p:cNvSpPr txBox="1">
            <a:spLocks/>
          </p:cNvSpPr>
          <p:nvPr/>
        </p:nvSpPr>
        <p:spPr>
          <a:xfrm>
            <a:off x="1850706" y="239884"/>
            <a:ext cx="8933090" cy="702129"/>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FUTURE VISION </a:t>
            </a:r>
            <a:b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br>
            <a:r>
              <a:rPr kumimoji="0" lang="en-US" sz="3600" b="0" i="0" u="none" strike="noStrike" kern="1200" cap="none" spc="-100" normalizeH="0" baseline="0" noProof="0" dirty="0">
                <a:ln w="3175">
                  <a:noFill/>
                </a:ln>
                <a:solidFill>
                  <a:srgbClr val="002060"/>
                </a:solidFill>
                <a:effectLst/>
                <a:uLnTx/>
                <a:uFillTx/>
                <a:latin typeface="Segoe UI"/>
                <a:ea typeface="+mn-ea"/>
                <a:cs typeface="Segoe UI" pitchFamily="34" charset="0"/>
              </a:rPr>
              <a:t>Our strategic goals and approach</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 </a:t>
            </a:r>
          </a:p>
        </p:txBody>
      </p:sp>
      <p:pic>
        <p:nvPicPr>
          <p:cNvPr id="90" name="Picture 89">
            <a:extLst>
              <a:ext uri="{FF2B5EF4-FFF2-40B4-BE49-F238E27FC236}">
                <a16:creationId xmlns:a16="http://schemas.microsoft.com/office/drawing/2014/main" id="{71E3D1AA-375A-4B59-9056-F9B1F6CF5D43}"/>
              </a:ext>
            </a:extLst>
          </p:cNvPr>
          <p:cNvPicPr>
            <a:picLocks noChangeAspect="1"/>
          </p:cNvPicPr>
          <p:nvPr/>
        </p:nvPicPr>
        <p:blipFill>
          <a:blip r:embed="rId3"/>
          <a:stretch>
            <a:fillRect/>
          </a:stretch>
        </p:blipFill>
        <p:spPr>
          <a:xfrm>
            <a:off x="2369725" y="1181897"/>
            <a:ext cx="7917275" cy="3088956"/>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31919550-F4ED-48E3-A75C-E19A61F560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402233258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51C5DA-4A08-4DFA-85DF-50D46078B193}"/>
              </a:ext>
            </a:extLst>
          </p:cNvPr>
          <p:cNvSpPr/>
          <p:nvPr/>
        </p:nvSpPr>
        <p:spPr bwMode="auto">
          <a:xfrm>
            <a:off x="1241327" y="1308100"/>
            <a:ext cx="5794473" cy="5003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2" name="Tekstvak 10">
            <a:extLst>
              <a:ext uri="{FF2B5EF4-FFF2-40B4-BE49-F238E27FC236}">
                <a16:creationId xmlns:a16="http://schemas.microsoft.com/office/drawing/2014/main" id="{C29B5311-421C-4A96-A360-9C6E8EFB90C2}"/>
              </a:ext>
            </a:extLst>
          </p:cNvPr>
          <p:cNvSpPr txBox="1"/>
          <p:nvPr/>
        </p:nvSpPr>
        <p:spPr>
          <a:xfrm>
            <a:off x="1372159" y="1488559"/>
            <a:ext cx="5794473" cy="1200329"/>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AFAFA"/>
                </a:solidFill>
                <a:effectLst/>
                <a:uLnTx/>
                <a:uFillTx/>
                <a:latin typeface="Segoe UI"/>
                <a:ea typeface="+mn-ea"/>
                <a:cs typeface="+mn-cs"/>
              </a:rPr>
              <a:t>1. </a:t>
            </a:r>
            <a:r>
              <a:rPr kumimoji="0" lang="en-US" sz="3600" b="1" i="0" u="none" strike="noStrike" kern="0" cap="none" spc="0" normalizeH="0" baseline="0" noProof="0" dirty="0">
                <a:ln>
                  <a:noFill/>
                </a:ln>
                <a:solidFill>
                  <a:srgbClr val="FAFAFA"/>
                </a:solidFill>
                <a:effectLst/>
                <a:uLnTx/>
                <a:uFillTx/>
                <a:latin typeface="Segoe UI"/>
                <a:ea typeface="+mn-ea"/>
                <a:cs typeface="+mn-cs"/>
              </a:rPr>
              <a:t>Facilitation</a:t>
            </a:r>
            <a:r>
              <a:rPr kumimoji="0" lang="en-US" sz="3600" b="0" i="0" u="none" strike="noStrike" kern="0" cap="none" spc="0" normalizeH="0" baseline="0" noProof="0" dirty="0">
                <a:ln>
                  <a:noFill/>
                </a:ln>
                <a:solidFill>
                  <a:srgbClr val="FAFAFA"/>
                </a:solidFill>
                <a:effectLst/>
                <a:uLnTx/>
                <a:uFillTx/>
                <a:latin typeface="Segoe UI"/>
                <a:ea typeface="+mn-ea"/>
                <a:cs typeface="+mn-cs"/>
              </a:rPr>
              <a:t> of the </a:t>
            </a:r>
            <a:r>
              <a:rPr kumimoji="0" lang="en-US" sz="3600" b="1" i="0" u="none" strike="noStrike" kern="0" cap="none" spc="0" normalizeH="0" baseline="0" noProof="0" dirty="0">
                <a:ln>
                  <a:noFill/>
                </a:ln>
                <a:solidFill>
                  <a:srgbClr val="FAFAFA"/>
                </a:solidFill>
                <a:effectLst/>
                <a:uLnTx/>
                <a:uFillTx/>
                <a:latin typeface="Segoe UI"/>
                <a:ea typeface="+mn-ea"/>
                <a:cs typeface="+mn-cs"/>
              </a:rPr>
              <a:t>legal</a:t>
            </a:r>
            <a:r>
              <a:rPr kumimoji="0" lang="en-US" sz="3600" b="0" i="0" u="none" strike="noStrike" kern="0" cap="none" spc="0" normalizeH="0" baseline="0" noProof="0" dirty="0">
                <a:ln>
                  <a:noFill/>
                </a:ln>
                <a:solidFill>
                  <a:srgbClr val="FAFAFA"/>
                </a:solidFill>
                <a:effectLst/>
                <a:uLnTx/>
                <a:uFillTx/>
                <a:latin typeface="Segoe UI"/>
                <a:ea typeface="+mn-ea"/>
                <a:cs typeface="+mn-cs"/>
              </a:rPr>
              <a:t> trade by no/minimal delay</a:t>
            </a:r>
            <a:endParaRPr kumimoji="0" lang="nl-BE" sz="3600" b="0" i="0" u="none" strike="noStrike" kern="0" cap="none" spc="0" normalizeH="0" baseline="0" noProof="0" dirty="0">
              <a:ln>
                <a:noFill/>
              </a:ln>
              <a:solidFill>
                <a:srgbClr val="FAFAFA"/>
              </a:solidFill>
              <a:effectLst/>
              <a:uLnTx/>
              <a:uFillTx/>
              <a:latin typeface="Segoe UI"/>
              <a:ea typeface="+mn-ea"/>
              <a:cs typeface="+mn-cs"/>
            </a:endParaRPr>
          </a:p>
        </p:txBody>
      </p:sp>
      <p:sp>
        <p:nvSpPr>
          <p:cNvPr id="3" name="Tekstvak 11">
            <a:extLst>
              <a:ext uri="{FF2B5EF4-FFF2-40B4-BE49-F238E27FC236}">
                <a16:creationId xmlns:a16="http://schemas.microsoft.com/office/drawing/2014/main" id="{F0B40314-C5A3-4494-AACF-CB36BDAD6FC2}"/>
              </a:ext>
            </a:extLst>
          </p:cNvPr>
          <p:cNvSpPr txBox="1"/>
          <p:nvPr/>
        </p:nvSpPr>
        <p:spPr>
          <a:xfrm>
            <a:off x="7177092" y="1578584"/>
            <a:ext cx="4659308" cy="954107"/>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AFAFA">
                    <a:lumMod val="10000"/>
                  </a:srgbClr>
                </a:solidFill>
                <a:effectLst/>
                <a:uLnTx/>
                <a:uFillTx/>
                <a:latin typeface="Segoe UI"/>
                <a:ea typeface="+mn-ea"/>
                <a:cs typeface="+mn-cs"/>
              </a:rPr>
              <a:t>Minimum intervention strategy for inspection</a:t>
            </a:r>
          </a:p>
        </p:txBody>
      </p:sp>
      <p:sp>
        <p:nvSpPr>
          <p:cNvPr id="4" name="Tekstvak 12">
            <a:extLst>
              <a:ext uri="{FF2B5EF4-FFF2-40B4-BE49-F238E27FC236}">
                <a16:creationId xmlns:a16="http://schemas.microsoft.com/office/drawing/2014/main" id="{0E111216-2090-4C9B-8852-E8D67DFB15F0}"/>
              </a:ext>
            </a:extLst>
          </p:cNvPr>
          <p:cNvSpPr txBox="1"/>
          <p:nvPr/>
        </p:nvSpPr>
        <p:spPr>
          <a:xfrm>
            <a:off x="1316797" y="3156939"/>
            <a:ext cx="5794473" cy="1200329"/>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AFAFA"/>
                </a:solidFill>
                <a:effectLst/>
                <a:uLnTx/>
                <a:uFillTx/>
                <a:latin typeface="Segoe UI"/>
                <a:ea typeface="+mn-ea"/>
                <a:cs typeface="+mn-cs"/>
              </a:rPr>
              <a:t>2. Maximum </a:t>
            </a:r>
            <a:r>
              <a:rPr kumimoji="0" lang="en-GB" sz="3600" b="0" i="0" u="none" strike="noStrike" kern="0" cap="none" spc="0" normalizeH="0" baseline="0" noProof="0" dirty="0">
                <a:ln>
                  <a:noFill/>
                </a:ln>
                <a:solidFill>
                  <a:srgbClr val="FAFAFA"/>
                </a:solidFill>
                <a:effectLst/>
                <a:uLnTx/>
                <a:uFillTx/>
                <a:latin typeface="Segoe UI"/>
                <a:ea typeface="+mn-ea"/>
                <a:cs typeface="+mn-cs"/>
              </a:rPr>
              <a:t>security</a:t>
            </a:r>
            <a:r>
              <a:rPr kumimoji="0" lang="en-US" sz="3600" b="0" i="0" u="none" strike="noStrike" kern="0" cap="none" spc="0" normalizeH="0" baseline="0" noProof="0" dirty="0">
                <a:ln>
                  <a:noFill/>
                </a:ln>
                <a:solidFill>
                  <a:srgbClr val="FAFAFA"/>
                </a:solidFill>
                <a:effectLst/>
                <a:uLnTx/>
                <a:uFillTx/>
                <a:latin typeface="Segoe UI"/>
                <a:ea typeface="+mn-ea"/>
                <a:cs typeface="+mn-cs"/>
              </a:rPr>
              <a:t> by</a:t>
            </a:r>
            <a:r>
              <a:rPr kumimoji="0" lang="en-US" sz="3600" b="0" i="0" u="sng" strike="noStrike" kern="0" cap="none" spc="0" normalizeH="0" baseline="0" noProof="0" dirty="0">
                <a:ln>
                  <a:noFill/>
                </a:ln>
                <a:solidFill>
                  <a:srgbClr val="FAFAFA"/>
                </a:solidFill>
                <a:effectLst/>
                <a:uLnTx/>
                <a:uFillTx/>
                <a:latin typeface="Segoe UI"/>
                <a:ea typeface="+mn-ea"/>
                <a:cs typeface="+mn-cs"/>
              </a:rPr>
              <a:t> </a:t>
            </a:r>
            <a:r>
              <a:rPr kumimoji="0" lang="en-US" sz="3600" b="1" i="0" u="none" strike="noStrike" kern="0" cap="none" spc="0" normalizeH="0" baseline="0" noProof="0" dirty="0">
                <a:ln>
                  <a:noFill/>
                </a:ln>
                <a:solidFill>
                  <a:srgbClr val="FAFAFA"/>
                </a:solidFill>
                <a:effectLst/>
                <a:uLnTx/>
                <a:uFillTx/>
                <a:latin typeface="Segoe UI"/>
                <a:ea typeface="+mn-ea"/>
                <a:cs typeface="+mn-cs"/>
              </a:rPr>
              <a:t>100% scanning/screening</a:t>
            </a:r>
            <a:endParaRPr kumimoji="0" lang="nl-BE" sz="3600" b="1" i="0" u="none" strike="noStrike" kern="0" cap="none" spc="0" normalizeH="0" baseline="0" noProof="0" dirty="0">
              <a:ln>
                <a:noFill/>
              </a:ln>
              <a:solidFill>
                <a:srgbClr val="FAFAFA"/>
              </a:solidFill>
              <a:effectLst/>
              <a:uLnTx/>
              <a:uFillTx/>
              <a:latin typeface="Segoe UI"/>
              <a:ea typeface="+mn-ea"/>
              <a:cs typeface="+mn-cs"/>
            </a:endParaRPr>
          </a:p>
        </p:txBody>
      </p:sp>
      <p:sp>
        <p:nvSpPr>
          <p:cNvPr id="5" name="Tekstvak 13">
            <a:extLst>
              <a:ext uri="{FF2B5EF4-FFF2-40B4-BE49-F238E27FC236}">
                <a16:creationId xmlns:a16="http://schemas.microsoft.com/office/drawing/2014/main" id="{5E256527-03C9-4E30-8A6D-15D658B82FB0}"/>
              </a:ext>
            </a:extLst>
          </p:cNvPr>
          <p:cNvSpPr txBox="1"/>
          <p:nvPr/>
        </p:nvSpPr>
        <p:spPr>
          <a:xfrm>
            <a:off x="7177092" y="3376250"/>
            <a:ext cx="5014908" cy="954107"/>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FAFAFA">
                    <a:lumMod val="10000"/>
                  </a:srgbClr>
                </a:solidFill>
                <a:effectLst/>
                <a:uLnTx/>
                <a:uFillTx/>
                <a:latin typeface="Segoe UI"/>
                <a:ea typeface="+mn-ea"/>
                <a:cs typeface="+mn-cs"/>
              </a:rPr>
              <a:t>100% digital &amp; </a:t>
            </a:r>
            <a:r>
              <a:rPr kumimoji="0" lang="nl-BE" sz="2800" b="0" i="0" u="none" strike="noStrike" kern="1200" cap="none" spc="0" normalizeH="0" baseline="0" noProof="0" dirty="0" err="1">
                <a:ln>
                  <a:noFill/>
                </a:ln>
                <a:solidFill>
                  <a:srgbClr val="FAFAFA">
                    <a:lumMod val="10000"/>
                  </a:srgbClr>
                </a:solidFill>
                <a:effectLst/>
                <a:uLnTx/>
                <a:uFillTx/>
                <a:latin typeface="Segoe UI"/>
                <a:ea typeface="+mn-ea"/>
                <a:cs typeface="+mn-cs"/>
              </a:rPr>
              <a:t>artificial</a:t>
            </a:r>
            <a:r>
              <a:rPr kumimoji="0" lang="nl-BE" sz="2800" b="0" i="0" u="none" strike="noStrike" kern="1200" cap="none" spc="0" normalizeH="0" baseline="0" noProof="0" dirty="0">
                <a:ln>
                  <a:noFill/>
                </a:ln>
                <a:solidFill>
                  <a:srgbClr val="FAFAFA">
                    <a:lumMod val="10000"/>
                  </a:srgbClr>
                </a:solidFill>
                <a:effectLst/>
                <a:uLnTx/>
                <a:uFillTx/>
                <a:latin typeface="Segoe UI"/>
                <a:ea typeface="+mn-ea"/>
                <a:cs typeface="+mn-cs"/>
              </a:rPr>
              <a:t> intelligence!</a:t>
            </a:r>
          </a:p>
        </p:txBody>
      </p:sp>
      <p:sp>
        <p:nvSpPr>
          <p:cNvPr id="6" name="Tekstvak 15">
            <a:extLst>
              <a:ext uri="{FF2B5EF4-FFF2-40B4-BE49-F238E27FC236}">
                <a16:creationId xmlns:a16="http://schemas.microsoft.com/office/drawing/2014/main" id="{79662D8B-9C72-4B0F-8DAA-D246AFBA0331}"/>
              </a:ext>
            </a:extLst>
          </p:cNvPr>
          <p:cNvSpPr txBox="1"/>
          <p:nvPr/>
        </p:nvSpPr>
        <p:spPr>
          <a:xfrm>
            <a:off x="1308644" y="4745432"/>
            <a:ext cx="5792572" cy="1200329"/>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AFAFA"/>
                </a:solidFill>
                <a:effectLst/>
                <a:uLnTx/>
                <a:uFillTx/>
                <a:latin typeface="Segoe UI"/>
                <a:ea typeface="+mn-ea"/>
                <a:cs typeface="+mn-cs"/>
              </a:rPr>
              <a:t>3. Maximal use of </a:t>
            </a:r>
            <a:r>
              <a:rPr kumimoji="0" lang="en-US" sz="3600" b="1" i="0" u="none" strike="noStrike" kern="0" cap="none" spc="0" normalizeH="0" baseline="0" noProof="0" dirty="0">
                <a:ln>
                  <a:noFill/>
                </a:ln>
                <a:solidFill>
                  <a:srgbClr val="FAFAFA"/>
                </a:solidFill>
                <a:effectLst/>
                <a:uLnTx/>
                <a:uFillTx/>
                <a:latin typeface="Segoe UI"/>
                <a:ea typeface="+mn-ea"/>
                <a:cs typeface="+mn-cs"/>
              </a:rPr>
              <a:t>high-technology control </a:t>
            </a:r>
            <a:r>
              <a:rPr kumimoji="0" lang="en-US" sz="3600" b="0" i="0" u="none" strike="noStrike" kern="0" cap="none" spc="0" normalizeH="0" baseline="0" noProof="0" dirty="0">
                <a:ln>
                  <a:noFill/>
                </a:ln>
                <a:solidFill>
                  <a:srgbClr val="FAFAFA"/>
                </a:solidFill>
                <a:effectLst/>
                <a:uLnTx/>
                <a:uFillTx/>
                <a:latin typeface="Segoe UI"/>
                <a:ea typeface="+mn-ea"/>
                <a:cs typeface="+mn-cs"/>
              </a:rPr>
              <a:t>means</a:t>
            </a:r>
            <a:endParaRPr kumimoji="0" lang="nl-BE" sz="3600" b="0" i="0" u="none" strike="noStrike" kern="0" cap="none" spc="0" normalizeH="0" baseline="0" noProof="0" dirty="0">
              <a:ln>
                <a:noFill/>
              </a:ln>
              <a:solidFill>
                <a:srgbClr val="FAFAFA"/>
              </a:solidFill>
              <a:effectLst/>
              <a:uLnTx/>
              <a:uFillTx/>
              <a:latin typeface="Segoe UI"/>
              <a:ea typeface="+mn-ea"/>
              <a:cs typeface="+mn-cs"/>
            </a:endParaRPr>
          </a:p>
        </p:txBody>
      </p:sp>
      <p:sp>
        <p:nvSpPr>
          <p:cNvPr id="7" name="Tekstvak 17">
            <a:extLst>
              <a:ext uri="{FF2B5EF4-FFF2-40B4-BE49-F238E27FC236}">
                <a16:creationId xmlns:a16="http://schemas.microsoft.com/office/drawing/2014/main" id="{711B4A36-A3B5-49FA-BBE1-95B0C61E80DA}"/>
              </a:ext>
            </a:extLst>
          </p:cNvPr>
          <p:cNvSpPr txBox="1"/>
          <p:nvPr/>
        </p:nvSpPr>
        <p:spPr>
          <a:xfrm>
            <a:off x="7135941" y="4825304"/>
            <a:ext cx="5294184" cy="1384995"/>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AFAFA">
                    <a:lumMod val="10000"/>
                  </a:srgbClr>
                </a:solidFill>
                <a:effectLst/>
                <a:uLnTx/>
                <a:uFillTx/>
                <a:latin typeface="Segoe UI"/>
                <a:ea typeface="+mn-ea"/>
                <a:cs typeface="+mn-cs"/>
              </a:rPr>
              <a:t>Full screening integrated multi-mode inspection technology with automated stop-function</a:t>
            </a:r>
          </a:p>
        </p:txBody>
      </p:sp>
      <p:pic>
        <p:nvPicPr>
          <p:cNvPr id="10" name="Afbeelding 18">
            <a:extLst>
              <a:ext uri="{FF2B5EF4-FFF2-40B4-BE49-F238E27FC236}">
                <a16:creationId xmlns:a16="http://schemas.microsoft.com/office/drawing/2014/main" id="{62254640-C6DE-4381-BB92-CE71BECA9BB3}"/>
              </a:ext>
            </a:extLst>
          </p:cNvPr>
          <p:cNvPicPr>
            <a:picLocks noChangeAspect="1"/>
          </p:cNvPicPr>
          <p:nvPr/>
        </p:nvPicPr>
        <p:blipFill>
          <a:blip r:embed="rId2"/>
          <a:stretch>
            <a:fillRect/>
          </a:stretch>
        </p:blipFill>
        <p:spPr>
          <a:xfrm>
            <a:off x="-14617" y="3117328"/>
            <a:ext cx="1215522" cy="1200329"/>
          </a:xfrm>
          <a:prstGeom prst="rect">
            <a:avLst/>
          </a:prstGeom>
        </p:spPr>
      </p:pic>
      <p:sp>
        <p:nvSpPr>
          <p:cNvPr id="12" name="Titre 4">
            <a:extLst>
              <a:ext uri="{FF2B5EF4-FFF2-40B4-BE49-F238E27FC236}">
                <a16:creationId xmlns:a16="http://schemas.microsoft.com/office/drawing/2014/main" id="{04E53598-2729-4D22-9101-6A37552D7BD1}"/>
              </a:ext>
            </a:extLst>
          </p:cNvPr>
          <p:cNvSpPr txBox="1">
            <a:spLocks/>
          </p:cNvSpPr>
          <p:nvPr/>
        </p:nvSpPr>
        <p:spPr>
          <a:xfrm>
            <a:off x="774700" y="239884"/>
            <a:ext cx="11305000" cy="1200329"/>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FUTURE VISION </a:t>
            </a:r>
            <a:b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br>
            <a:r>
              <a:rPr kumimoji="0" lang="en-US" sz="3600" b="0" i="0" u="none" strike="noStrike" kern="1200" cap="none" spc="-100" normalizeH="0" baseline="0" noProof="0" dirty="0">
                <a:ln w="3175">
                  <a:noFill/>
                </a:ln>
                <a:solidFill>
                  <a:srgbClr val="002060"/>
                </a:solidFill>
                <a:effectLst/>
                <a:uLnTx/>
                <a:uFillTx/>
                <a:latin typeface="Segoe UI"/>
                <a:ea typeface="+mn-ea"/>
                <a:cs typeface="Segoe UI" pitchFamily="34" charset="0"/>
              </a:rPr>
              <a:t>Maximum security &amp; facilitation Through technology </a:t>
            </a:r>
          </a:p>
        </p:txBody>
      </p:sp>
      <p:pic>
        <p:nvPicPr>
          <p:cNvPr id="13" name="Picture 12" descr="A close up of a logo&#10;&#10;Description generated with very high confidence">
            <a:extLst>
              <a:ext uri="{FF2B5EF4-FFF2-40B4-BE49-F238E27FC236}">
                <a16:creationId xmlns:a16="http://schemas.microsoft.com/office/drawing/2014/main" id="{D07D843B-D373-41A5-87F8-5A4DC5535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71007999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indoor&#10;&#10;Description generated with very high confidence">
            <a:extLst>
              <a:ext uri="{FF2B5EF4-FFF2-40B4-BE49-F238E27FC236}">
                <a16:creationId xmlns:a16="http://schemas.microsoft.com/office/drawing/2014/main" id="{8326A909-88B0-4FC0-A20B-469862720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6" y="-12698"/>
            <a:ext cx="12211466" cy="6858000"/>
          </a:xfrm>
          <a:prstGeom prst="rect">
            <a:avLst/>
          </a:prstGeom>
        </p:spPr>
      </p:pic>
      <p:pic>
        <p:nvPicPr>
          <p:cNvPr id="2" name="Image 1">
            <a:extLst>
              <a:ext uri="{FF2B5EF4-FFF2-40B4-BE49-F238E27FC236}">
                <a16:creationId xmlns:a16="http://schemas.microsoft.com/office/drawing/2014/main" id="{178D9417-1109-4A63-9BE6-78E9E41DA2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32" b="89970" l="9880" r="89970">
                        <a14:foregroundMark x1="45808" y1="11078" x2="45808" y2="11078"/>
                        <a14:foregroundMark x1="46707" y1="8832" x2="46707" y2="8832"/>
                      </a14:backgroundRemoval>
                    </a14:imgEffect>
                  </a14:imgLayer>
                </a14:imgProps>
              </a:ext>
            </a:extLst>
          </a:blip>
          <a:stretch>
            <a:fillRect/>
          </a:stretch>
        </p:blipFill>
        <p:spPr>
          <a:xfrm>
            <a:off x="4225135" y="2356988"/>
            <a:ext cx="2784365" cy="2784365"/>
          </a:xfrm>
          <a:prstGeom prst="rect">
            <a:avLst/>
          </a:prstGeom>
        </p:spPr>
      </p:pic>
      <p:sp>
        <p:nvSpPr>
          <p:cNvPr id="4" name="Tekstvak 20">
            <a:extLst>
              <a:ext uri="{FF2B5EF4-FFF2-40B4-BE49-F238E27FC236}">
                <a16:creationId xmlns:a16="http://schemas.microsoft.com/office/drawing/2014/main" id="{14266ACB-DC71-4488-8A19-FE5A1B4F30CE}"/>
              </a:ext>
            </a:extLst>
          </p:cNvPr>
          <p:cNvSpPr txBox="1"/>
          <p:nvPr/>
        </p:nvSpPr>
        <p:spPr>
          <a:xfrm>
            <a:off x="3309760" y="1389431"/>
            <a:ext cx="4982986"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High protection against radioactive radiation</a:t>
            </a:r>
          </a:p>
        </p:txBody>
      </p:sp>
      <p:sp>
        <p:nvSpPr>
          <p:cNvPr id="5" name="Tekstvak 21">
            <a:extLst>
              <a:ext uri="{FF2B5EF4-FFF2-40B4-BE49-F238E27FC236}">
                <a16:creationId xmlns:a16="http://schemas.microsoft.com/office/drawing/2014/main" id="{23451427-84E2-46F3-9097-C9D56D71393B}"/>
              </a:ext>
            </a:extLst>
          </p:cNvPr>
          <p:cNvSpPr txBox="1"/>
          <p:nvPr/>
        </p:nvSpPr>
        <p:spPr>
          <a:xfrm>
            <a:off x="691887" y="2341498"/>
            <a:ext cx="2380340"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100% scanning &amp; digital</a:t>
            </a:r>
          </a:p>
        </p:txBody>
      </p:sp>
      <p:sp>
        <p:nvSpPr>
          <p:cNvPr id="6" name="Tekstvak 22">
            <a:extLst>
              <a:ext uri="{FF2B5EF4-FFF2-40B4-BE49-F238E27FC236}">
                <a16:creationId xmlns:a16="http://schemas.microsoft.com/office/drawing/2014/main" id="{F6B430DA-176D-48B3-8CCF-24BD21D7BFEE}"/>
              </a:ext>
            </a:extLst>
          </p:cNvPr>
          <p:cNvSpPr txBox="1"/>
          <p:nvPr/>
        </p:nvSpPr>
        <p:spPr>
          <a:xfrm>
            <a:off x="1085851" y="5138531"/>
            <a:ext cx="2517498"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Full smart-scan / smart Blockchain</a:t>
            </a:r>
          </a:p>
        </p:txBody>
      </p:sp>
      <p:sp>
        <p:nvSpPr>
          <p:cNvPr id="7" name="Tekstvak 23">
            <a:extLst>
              <a:ext uri="{FF2B5EF4-FFF2-40B4-BE49-F238E27FC236}">
                <a16:creationId xmlns:a16="http://schemas.microsoft.com/office/drawing/2014/main" id="{09D2C10B-AD4C-4FA2-AB54-E5484379F4C5}"/>
              </a:ext>
            </a:extLst>
          </p:cNvPr>
          <p:cNvSpPr txBox="1"/>
          <p:nvPr/>
        </p:nvSpPr>
        <p:spPr>
          <a:xfrm>
            <a:off x="585708" y="3619502"/>
            <a:ext cx="3392245"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High performance systems &amp; Low processing time</a:t>
            </a:r>
          </a:p>
        </p:txBody>
      </p:sp>
      <p:sp>
        <p:nvSpPr>
          <p:cNvPr id="8" name="Tekstvak 24">
            <a:extLst>
              <a:ext uri="{FF2B5EF4-FFF2-40B4-BE49-F238E27FC236}">
                <a16:creationId xmlns:a16="http://schemas.microsoft.com/office/drawing/2014/main" id="{CA82A8D5-B366-43D3-95DE-0F2465AB0CC3}"/>
              </a:ext>
            </a:extLst>
          </p:cNvPr>
          <p:cNvSpPr txBox="1"/>
          <p:nvPr/>
        </p:nvSpPr>
        <p:spPr>
          <a:xfrm>
            <a:off x="9213896" y="1766168"/>
            <a:ext cx="2646192"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Integrated in the logistics flow</a:t>
            </a:r>
          </a:p>
        </p:txBody>
      </p:sp>
      <p:sp>
        <p:nvSpPr>
          <p:cNvPr id="9" name="Tekstvak 25">
            <a:extLst>
              <a:ext uri="{FF2B5EF4-FFF2-40B4-BE49-F238E27FC236}">
                <a16:creationId xmlns:a16="http://schemas.microsoft.com/office/drawing/2014/main" id="{C2116B88-AB55-4D7C-AD24-819BDC0F6EF1}"/>
              </a:ext>
            </a:extLst>
          </p:cNvPr>
          <p:cNvSpPr txBox="1"/>
          <p:nvPr/>
        </p:nvSpPr>
        <p:spPr>
          <a:xfrm>
            <a:off x="4282481" y="5404516"/>
            <a:ext cx="5610724" cy="1015663"/>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Artificial intelligence = link with big data (goods declaration,…, certificates, authorizations) and automated stop-function</a:t>
            </a:r>
          </a:p>
        </p:txBody>
      </p:sp>
      <p:pic>
        <p:nvPicPr>
          <p:cNvPr id="10" name="Afbeelding 26">
            <a:extLst>
              <a:ext uri="{FF2B5EF4-FFF2-40B4-BE49-F238E27FC236}">
                <a16:creationId xmlns:a16="http://schemas.microsoft.com/office/drawing/2014/main" id="{B9BD3FA0-F495-410E-80E5-CC10F961EFCF}"/>
              </a:ext>
            </a:extLst>
          </p:cNvPr>
          <p:cNvPicPr>
            <a:picLocks noChangeAspect="1"/>
          </p:cNvPicPr>
          <p:nvPr/>
        </p:nvPicPr>
        <p:blipFill>
          <a:blip r:embed="rId5"/>
          <a:stretch>
            <a:fillRect/>
          </a:stretch>
        </p:blipFill>
        <p:spPr>
          <a:xfrm>
            <a:off x="9509020" y="6040796"/>
            <a:ext cx="384185" cy="379383"/>
          </a:xfrm>
          <a:prstGeom prst="rect">
            <a:avLst/>
          </a:prstGeom>
        </p:spPr>
      </p:pic>
      <p:sp>
        <p:nvSpPr>
          <p:cNvPr id="11" name="Tekstvak 27">
            <a:extLst>
              <a:ext uri="{FF2B5EF4-FFF2-40B4-BE49-F238E27FC236}">
                <a16:creationId xmlns:a16="http://schemas.microsoft.com/office/drawing/2014/main" id="{BBC0793D-ED86-4C59-8572-449E233B3C92}"/>
              </a:ext>
            </a:extLst>
          </p:cNvPr>
          <p:cNvSpPr txBox="1"/>
          <p:nvPr/>
        </p:nvSpPr>
        <p:spPr>
          <a:xfrm>
            <a:off x="8111215" y="4512701"/>
            <a:ext cx="3928682" cy="707886"/>
          </a:xfrm>
          <a:prstGeom prst="rect">
            <a:avLst/>
          </a:prstGeom>
          <a:solidFill>
            <a:srgbClr val="0070C0">
              <a:alpha val="39000"/>
            </a:srgbClr>
          </a:solidFill>
          <a:ln w="1270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100% Reliable = no false positives &amp; no false negatives</a:t>
            </a:r>
          </a:p>
        </p:txBody>
      </p:sp>
      <p:sp>
        <p:nvSpPr>
          <p:cNvPr id="12" name="Tekstvak 28">
            <a:extLst>
              <a:ext uri="{FF2B5EF4-FFF2-40B4-BE49-F238E27FC236}">
                <a16:creationId xmlns:a16="http://schemas.microsoft.com/office/drawing/2014/main" id="{09DC7403-A01C-4B97-894C-B08B230F45EE}"/>
              </a:ext>
            </a:extLst>
          </p:cNvPr>
          <p:cNvSpPr txBox="1"/>
          <p:nvPr/>
        </p:nvSpPr>
        <p:spPr>
          <a:xfrm>
            <a:off x="7232936" y="2902351"/>
            <a:ext cx="4838436" cy="1323439"/>
          </a:xfrm>
          <a:prstGeom prst="rect">
            <a:avLst/>
          </a:prstGeom>
          <a:solidFill>
            <a:srgbClr val="0070C0">
              <a:alpha val="39000"/>
            </a:srgbClr>
          </a:solidFill>
          <a:ln w="12700">
            <a:solidFill>
              <a:srgbClr val="002060"/>
            </a:solidFill>
          </a:ln>
        </p:spPr>
        <p:txBody>
          <a:bodyPr wrap="square" rtlCol="0">
            <a:spAutoFit/>
          </a:bodyPr>
          <a:lstStyle>
            <a:defPPr>
              <a:defRPr lang="en-US"/>
            </a:defPPr>
            <a:lvl1pPr algn="ctr">
              <a:defRPr sz="2000" b="1">
                <a:solidFill>
                  <a:schemeClr val="tx2">
                    <a:lumMod val="1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Multi-mode / Omni-view = transmission, backscatter, MPI, 3D,… &amp; imaging software as a support for the verification of the goods</a:t>
            </a:r>
          </a:p>
        </p:txBody>
      </p:sp>
      <p:sp>
        <p:nvSpPr>
          <p:cNvPr id="15" name="Forme libre 12">
            <a:extLst>
              <a:ext uri="{FF2B5EF4-FFF2-40B4-BE49-F238E27FC236}">
                <a16:creationId xmlns:a16="http://schemas.microsoft.com/office/drawing/2014/main" id="{91DBED64-D0E1-40DA-87E3-51A207D599D1}"/>
              </a:ext>
            </a:extLst>
          </p:cNvPr>
          <p:cNvSpPr/>
          <p:nvPr/>
        </p:nvSpPr>
        <p:spPr>
          <a:xfrm>
            <a:off x="6064473" y="4681045"/>
            <a:ext cx="2046741" cy="236528"/>
          </a:xfrm>
          <a:custGeom>
            <a:avLst/>
            <a:gdLst>
              <a:gd name="connsiteX0" fmla="*/ 0 w 2046741"/>
              <a:gd name="connsiteY0" fmla="*/ 15765 h 236528"/>
              <a:gd name="connsiteX1" fmla="*/ 1277007 w 2046741"/>
              <a:gd name="connsiteY1" fmla="*/ 236483 h 236528"/>
              <a:gd name="connsiteX2" fmla="*/ 2017986 w 2046741"/>
              <a:gd name="connsiteY2" fmla="*/ 0 h 236528"/>
            </a:gdLst>
            <a:ahLst/>
            <a:cxnLst>
              <a:cxn ang="0">
                <a:pos x="connsiteX0" y="connsiteY0"/>
              </a:cxn>
              <a:cxn ang="0">
                <a:pos x="connsiteX1" y="connsiteY1"/>
              </a:cxn>
              <a:cxn ang="0">
                <a:pos x="connsiteX2" y="connsiteY2"/>
              </a:cxn>
            </a:cxnLst>
            <a:rect l="l" t="t" r="r" b="b"/>
            <a:pathLst>
              <a:path w="2046741" h="236528">
                <a:moveTo>
                  <a:pt x="0" y="15765"/>
                </a:moveTo>
                <a:cubicBezTo>
                  <a:pt x="470338" y="127437"/>
                  <a:pt x="940676" y="239110"/>
                  <a:pt x="1277007" y="236483"/>
                </a:cubicBezTo>
                <a:cubicBezTo>
                  <a:pt x="1613338" y="233856"/>
                  <a:pt x="2180896" y="28904"/>
                  <a:pt x="201798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16" name="Organigramme : Connecteur 16">
            <a:extLst>
              <a:ext uri="{FF2B5EF4-FFF2-40B4-BE49-F238E27FC236}">
                <a16:creationId xmlns:a16="http://schemas.microsoft.com/office/drawing/2014/main" id="{12CAE2DF-F6B6-4DAE-8EC4-0FEF79C265E2}"/>
              </a:ext>
            </a:extLst>
          </p:cNvPr>
          <p:cNvSpPr/>
          <p:nvPr/>
        </p:nvSpPr>
        <p:spPr>
          <a:xfrm>
            <a:off x="5862008" y="274160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17" name="Organigramme : Connecteur 17">
            <a:extLst>
              <a:ext uri="{FF2B5EF4-FFF2-40B4-BE49-F238E27FC236}">
                <a16:creationId xmlns:a16="http://schemas.microsoft.com/office/drawing/2014/main" id="{A34FE8F1-1EF4-4AE2-8718-F6ECBA015932}"/>
              </a:ext>
            </a:extLst>
          </p:cNvPr>
          <p:cNvSpPr/>
          <p:nvPr/>
        </p:nvSpPr>
        <p:spPr>
          <a:xfrm>
            <a:off x="6043452" y="4681045"/>
            <a:ext cx="95237" cy="8787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18" name="Organigramme : Connecteur 18">
            <a:extLst>
              <a:ext uri="{FF2B5EF4-FFF2-40B4-BE49-F238E27FC236}">
                <a16:creationId xmlns:a16="http://schemas.microsoft.com/office/drawing/2014/main" id="{7CFA24F2-9750-4579-951D-3C9574861734}"/>
              </a:ext>
            </a:extLst>
          </p:cNvPr>
          <p:cNvSpPr/>
          <p:nvPr/>
        </p:nvSpPr>
        <p:spPr>
          <a:xfrm>
            <a:off x="4948772" y="3749171"/>
            <a:ext cx="104731" cy="108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19" name="Forme libre 31">
            <a:extLst>
              <a:ext uri="{FF2B5EF4-FFF2-40B4-BE49-F238E27FC236}">
                <a16:creationId xmlns:a16="http://schemas.microsoft.com/office/drawing/2014/main" id="{E0000320-C55F-4954-977C-3C147986C9D4}"/>
              </a:ext>
            </a:extLst>
          </p:cNvPr>
          <p:cNvSpPr/>
          <p:nvPr/>
        </p:nvSpPr>
        <p:spPr>
          <a:xfrm>
            <a:off x="3607378" y="4223846"/>
            <a:ext cx="1826473" cy="1184848"/>
          </a:xfrm>
          <a:custGeom>
            <a:avLst/>
            <a:gdLst>
              <a:gd name="connsiteX0" fmla="*/ 2096814 w 2096814"/>
              <a:gd name="connsiteY0" fmla="*/ 0 h 1213945"/>
              <a:gd name="connsiteX1" fmla="*/ 882869 w 2096814"/>
              <a:gd name="connsiteY1" fmla="*/ 851338 h 1213945"/>
              <a:gd name="connsiteX2" fmla="*/ 0 w 2096814"/>
              <a:gd name="connsiteY2" fmla="*/ 1213945 h 1213945"/>
            </a:gdLst>
            <a:ahLst/>
            <a:cxnLst>
              <a:cxn ang="0">
                <a:pos x="connsiteX0" y="connsiteY0"/>
              </a:cxn>
              <a:cxn ang="0">
                <a:pos x="connsiteX1" y="connsiteY1"/>
              </a:cxn>
              <a:cxn ang="0">
                <a:pos x="connsiteX2" y="connsiteY2"/>
              </a:cxn>
            </a:cxnLst>
            <a:rect l="l" t="t" r="r" b="b"/>
            <a:pathLst>
              <a:path w="2096814" h="1213945">
                <a:moveTo>
                  <a:pt x="2096814" y="0"/>
                </a:moveTo>
                <a:cubicBezTo>
                  <a:pt x="1664576" y="324507"/>
                  <a:pt x="1232338" y="649014"/>
                  <a:pt x="882869" y="851338"/>
                </a:cubicBezTo>
                <a:cubicBezTo>
                  <a:pt x="533400" y="1053662"/>
                  <a:pt x="157655" y="1158766"/>
                  <a:pt x="0" y="1213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0" name="Organigramme : Connecteur 35">
            <a:extLst>
              <a:ext uri="{FF2B5EF4-FFF2-40B4-BE49-F238E27FC236}">
                <a16:creationId xmlns:a16="http://schemas.microsoft.com/office/drawing/2014/main" id="{96F5660E-4215-4CC9-9C30-F972C5BDC5D9}"/>
              </a:ext>
            </a:extLst>
          </p:cNvPr>
          <p:cNvSpPr/>
          <p:nvPr/>
        </p:nvSpPr>
        <p:spPr>
          <a:xfrm>
            <a:off x="5331826" y="4169080"/>
            <a:ext cx="121510" cy="1354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1" name="Organigramme : Connecteur 36">
            <a:extLst>
              <a:ext uri="{FF2B5EF4-FFF2-40B4-BE49-F238E27FC236}">
                <a16:creationId xmlns:a16="http://schemas.microsoft.com/office/drawing/2014/main" id="{1DE30D45-78AD-4164-A271-FC289DFB5548}"/>
              </a:ext>
            </a:extLst>
          </p:cNvPr>
          <p:cNvSpPr/>
          <p:nvPr/>
        </p:nvSpPr>
        <p:spPr>
          <a:xfrm>
            <a:off x="5137404" y="3124135"/>
            <a:ext cx="121510" cy="1354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2" name="Forme libre 38">
            <a:extLst>
              <a:ext uri="{FF2B5EF4-FFF2-40B4-BE49-F238E27FC236}">
                <a16:creationId xmlns:a16="http://schemas.microsoft.com/office/drawing/2014/main" id="{678D0426-C08D-424D-B6AC-DFDF913053C7}"/>
              </a:ext>
            </a:extLst>
          </p:cNvPr>
          <p:cNvSpPr/>
          <p:nvPr/>
        </p:nvSpPr>
        <p:spPr>
          <a:xfrm>
            <a:off x="3072225" y="2695484"/>
            <a:ext cx="2077847" cy="519368"/>
          </a:xfrm>
          <a:custGeom>
            <a:avLst/>
            <a:gdLst>
              <a:gd name="connsiteX0" fmla="*/ 2222938 w 2222938"/>
              <a:gd name="connsiteY0" fmla="*/ 599090 h 599090"/>
              <a:gd name="connsiteX1" fmla="*/ 646386 w 2222938"/>
              <a:gd name="connsiteY1" fmla="*/ 457200 h 599090"/>
              <a:gd name="connsiteX2" fmla="*/ 0 w 2222938"/>
              <a:gd name="connsiteY2" fmla="*/ 0 h 599090"/>
            </a:gdLst>
            <a:ahLst/>
            <a:cxnLst>
              <a:cxn ang="0">
                <a:pos x="connsiteX0" y="connsiteY0"/>
              </a:cxn>
              <a:cxn ang="0">
                <a:pos x="connsiteX1" y="connsiteY1"/>
              </a:cxn>
              <a:cxn ang="0">
                <a:pos x="connsiteX2" y="connsiteY2"/>
              </a:cxn>
            </a:cxnLst>
            <a:rect l="l" t="t" r="r" b="b"/>
            <a:pathLst>
              <a:path w="2222938" h="599090">
                <a:moveTo>
                  <a:pt x="2222938" y="599090"/>
                </a:moveTo>
                <a:cubicBezTo>
                  <a:pt x="1619907" y="578069"/>
                  <a:pt x="1016876" y="557048"/>
                  <a:pt x="646386" y="457200"/>
                </a:cubicBezTo>
                <a:cubicBezTo>
                  <a:pt x="275896" y="357352"/>
                  <a:pt x="112986" y="73572"/>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3" name="Organigramme : Connecteur 39">
            <a:extLst>
              <a:ext uri="{FF2B5EF4-FFF2-40B4-BE49-F238E27FC236}">
                <a16:creationId xmlns:a16="http://schemas.microsoft.com/office/drawing/2014/main" id="{91E6FEE5-4A8F-458C-970C-9C843FF5C3CE}"/>
              </a:ext>
            </a:extLst>
          </p:cNvPr>
          <p:cNvSpPr/>
          <p:nvPr/>
        </p:nvSpPr>
        <p:spPr>
          <a:xfrm>
            <a:off x="5679743" y="3590223"/>
            <a:ext cx="121510" cy="1354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4" name="Forme libre 40">
            <a:extLst>
              <a:ext uri="{FF2B5EF4-FFF2-40B4-BE49-F238E27FC236}">
                <a16:creationId xmlns:a16="http://schemas.microsoft.com/office/drawing/2014/main" id="{B8FAC644-A772-45A7-8083-8A46E2382609}"/>
              </a:ext>
            </a:extLst>
          </p:cNvPr>
          <p:cNvSpPr/>
          <p:nvPr/>
        </p:nvSpPr>
        <p:spPr>
          <a:xfrm>
            <a:off x="5749162" y="2221624"/>
            <a:ext cx="3484180" cy="1450428"/>
          </a:xfrm>
          <a:custGeom>
            <a:avLst/>
            <a:gdLst>
              <a:gd name="connsiteX0" fmla="*/ 0 w 3484180"/>
              <a:gd name="connsiteY0" fmla="*/ 1450428 h 1450428"/>
              <a:gd name="connsiteX1" fmla="*/ 945931 w 3484180"/>
              <a:gd name="connsiteY1" fmla="*/ 425669 h 1450428"/>
              <a:gd name="connsiteX2" fmla="*/ 2758966 w 3484180"/>
              <a:gd name="connsiteY2" fmla="*/ 504497 h 1450428"/>
              <a:gd name="connsiteX3" fmla="*/ 3484180 w 3484180"/>
              <a:gd name="connsiteY3" fmla="*/ 0 h 1450428"/>
            </a:gdLst>
            <a:ahLst/>
            <a:cxnLst>
              <a:cxn ang="0">
                <a:pos x="connsiteX0" y="connsiteY0"/>
              </a:cxn>
              <a:cxn ang="0">
                <a:pos x="connsiteX1" y="connsiteY1"/>
              </a:cxn>
              <a:cxn ang="0">
                <a:pos x="connsiteX2" y="connsiteY2"/>
              </a:cxn>
              <a:cxn ang="0">
                <a:pos x="connsiteX3" y="connsiteY3"/>
              </a:cxn>
            </a:cxnLst>
            <a:rect l="l" t="t" r="r" b="b"/>
            <a:pathLst>
              <a:path w="3484180" h="1450428">
                <a:moveTo>
                  <a:pt x="0" y="1450428"/>
                </a:moveTo>
                <a:cubicBezTo>
                  <a:pt x="243051" y="1016876"/>
                  <a:pt x="486103" y="583324"/>
                  <a:pt x="945931" y="425669"/>
                </a:cubicBezTo>
                <a:cubicBezTo>
                  <a:pt x="1405759" y="268014"/>
                  <a:pt x="2335924" y="575442"/>
                  <a:pt x="2758966" y="504497"/>
                </a:cubicBezTo>
                <a:cubicBezTo>
                  <a:pt x="3182008" y="433552"/>
                  <a:pt x="3363311" y="86710"/>
                  <a:pt x="3484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pic>
        <p:nvPicPr>
          <p:cNvPr id="25" name="Image 41">
            <a:extLst>
              <a:ext uri="{FF2B5EF4-FFF2-40B4-BE49-F238E27FC236}">
                <a16:creationId xmlns:a16="http://schemas.microsoft.com/office/drawing/2014/main" id="{0FD4DA1B-5FE3-470B-ABCB-A49F3D0B5F9C}"/>
              </a:ext>
            </a:extLst>
          </p:cNvPr>
          <p:cNvPicPr>
            <a:picLocks noChangeAspect="1"/>
          </p:cNvPicPr>
          <p:nvPr/>
        </p:nvPicPr>
        <p:blipFill>
          <a:blip r:embed="rId6"/>
          <a:stretch>
            <a:fillRect/>
          </a:stretch>
        </p:blipFill>
        <p:spPr>
          <a:xfrm>
            <a:off x="5976390" y="4079741"/>
            <a:ext cx="134124" cy="146317"/>
          </a:xfrm>
          <a:prstGeom prst="rect">
            <a:avLst/>
          </a:prstGeom>
        </p:spPr>
      </p:pic>
      <p:sp>
        <p:nvSpPr>
          <p:cNvPr id="26" name="Forme libre 42">
            <a:extLst>
              <a:ext uri="{FF2B5EF4-FFF2-40B4-BE49-F238E27FC236}">
                <a16:creationId xmlns:a16="http://schemas.microsoft.com/office/drawing/2014/main" id="{20DA9892-655D-4EE3-9191-F76990C3786E}"/>
              </a:ext>
            </a:extLst>
          </p:cNvPr>
          <p:cNvSpPr/>
          <p:nvPr/>
        </p:nvSpPr>
        <p:spPr>
          <a:xfrm>
            <a:off x="5826216" y="2085697"/>
            <a:ext cx="270091" cy="2090852"/>
          </a:xfrm>
          <a:custGeom>
            <a:avLst/>
            <a:gdLst>
              <a:gd name="connsiteX0" fmla="*/ 94593 w 94896"/>
              <a:gd name="connsiteY0" fmla="*/ 1970689 h 1970689"/>
              <a:gd name="connsiteX1" fmla="*/ 0 w 94896"/>
              <a:gd name="connsiteY1" fmla="*/ 0 h 1970689"/>
            </a:gdLst>
            <a:ahLst/>
            <a:cxnLst>
              <a:cxn ang="0">
                <a:pos x="connsiteX0" y="connsiteY0"/>
              </a:cxn>
              <a:cxn ang="0">
                <a:pos x="connsiteX1" y="connsiteY1"/>
              </a:cxn>
            </a:cxnLst>
            <a:rect l="l" t="t" r="r" b="b"/>
            <a:pathLst>
              <a:path w="94896" h="1970689">
                <a:moveTo>
                  <a:pt x="94593" y="1970689"/>
                </a:moveTo>
                <a:cubicBezTo>
                  <a:pt x="95907" y="1150882"/>
                  <a:pt x="97221" y="331076"/>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27" name="Titre 4">
            <a:extLst>
              <a:ext uri="{FF2B5EF4-FFF2-40B4-BE49-F238E27FC236}">
                <a16:creationId xmlns:a16="http://schemas.microsoft.com/office/drawing/2014/main" id="{82A47164-0B41-4751-AB64-F45643AC3C4E}"/>
              </a:ext>
            </a:extLst>
          </p:cNvPr>
          <p:cNvSpPr txBox="1">
            <a:spLocks/>
          </p:cNvSpPr>
          <p:nvPr/>
        </p:nvSpPr>
        <p:spPr>
          <a:xfrm>
            <a:off x="146037" y="100200"/>
            <a:ext cx="12192000" cy="1055080"/>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FFFFFF"/>
                </a:solidFill>
                <a:effectLst/>
                <a:uLnTx/>
                <a:uFillTx/>
                <a:latin typeface="Segoe UI"/>
                <a:ea typeface="+mn-ea"/>
                <a:cs typeface="Segoe UI" pitchFamily="34" charset="0"/>
              </a:rPr>
              <a:t>TECHNOLOGICAL CHALLENGES</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0070C0"/>
                </a:solidFill>
                <a:effectLst/>
                <a:uLnTx/>
                <a:uFillTx/>
                <a:latin typeface="Segoe UI"/>
                <a:ea typeface="+mn-ea"/>
                <a:cs typeface="Segoe UI" pitchFamily="34" charset="0"/>
              </a:rPr>
              <a:t>More efficient non-intrusive inspection technology</a:t>
            </a:r>
            <a:endParaRPr kumimoji="0" lang="en-GB" sz="3600" b="1" i="0" u="none" strike="noStrike" kern="1200" cap="none" spc="-100" normalizeH="0" baseline="0" noProof="0" dirty="0">
              <a:ln w="3175">
                <a:noFill/>
              </a:ln>
              <a:solidFill>
                <a:srgbClr val="0070C0"/>
              </a:solidFill>
              <a:effectLst/>
              <a:uLnTx/>
              <a:uFillTx/>
              <a:latin typeface="Segoe UI"/>
              <a:ea typeface="+mn-ea"/>
              <a:cs typeface="Segoe UI" pitchFamily="34" charset="0"/>
            </a:endParaRPr>
          </a:p>
        </p:txBody>
      </p:sp>
      <p:sp>
        <p:nvSpPr>
          <p:cNvPr id="29" name="Forme libre 40">
            <a:extLst>
              <a:ext uri="{FF2B5EF4-FFF2-40B4-BE49-F238E27FC236}">
                <a16:creationId xmlns:a16="http://schemas.microsoft.com/office/drawing/2014/main" id="{D8599CEC-32F7-4F67-A34C-1F4CB113689C}"/>
              </a:ext>
            </a:extLst>
          </p:cNvPr>
          <p:cNvSpPr/>
          <p:nvPr/>
        </p:nvSpPr>
        <p:spPr>
          <a:xfrm>
            <a:off x="6096001" y="3590223"/>
            <a:ext cx="1136936" cy="536815"/>
          </a:xfrm>
          <a:custGeom>
            <a:avLst/>
            <a:gdLst>
              <a:gd name="connsiteX0" fmla="*/ 0 w 3484180"/>
              <a:gd name="connsiteY0" fmla="*/ 1450428 h 1450428"/>
              <a:gd name="connsiteX1" fmla="*/ 945931 w 3484180"/>
              <a:gd name="connsiteY1" fmla="*/ 425669 h 1450428"/>
              <a:gd name="connsiteX2" fmla="*/ 2758966 w 3484180"/>
              <a:gd name="connsiteY2" fmla="*/ 504497 h 1450428"/>
              <a:gd name="connsiteX3" fmla="*/ 3484180 w 3484180"/>
              <a:gd name="connsiteY3" fmla="*/ 0 h 1450428"/>
            </a:gdLst>
            <a:ahLst/>
            <a:cxnLst>
              <a:cxn ang="0">
                <a:pos x="connsiteX0" y="connsiteY0"/>
              </a:cxn>
              <a:cxn ang="0">
                <a:pos x="connsiteX1" y="connsiteY1"/>
              </a:cxn>
              <a:cxn ang="0">
                <a:pos x="connsiteX2" y="connsiteY2"/>
              </a:cxn>
              <a:cxn ang="0">
                <a:pos x="connsiteX3" y="connsiteY3"/>
              </a:cxn>
            </a:cxnLst>
            <a:rect l="l" t="t" r="r" b="b"/>
            <a:pathLst>
              <a:path w="3484180" h="1450428">
                <a:moveTo>
                  <a:pt x="0" y="1450428"/>
                </a:moveTo>
                <a:cubicBezTo>
                  <a:pt x="243051" y="1016876"/>
                  <a:pt x="486103" y="583324"/>
                  <a:pt x="945931" y="425669"/>
                </a:cubicBezTo>
                <a:cubicBezTo>
                  <a:pt x="1405759" y="268014"/>
                  <a:pt x="2335924" y="575442"/>
                  <a:pt x="2758966" y="504497"/>
                </a:cubicBezTo>
                <a:cubicBezTo>
                  <a:pt x="3182008" y="433552"/>
                  <a:pt x="3363311" y="86710"/>
                  <a:pt x="3484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sp>
        <p:nvSpPr>
          <p:cNvPr id="30" name="Forme libre 40">
            <a:extLst>
              <a:ext uri="{FF2B5EF4-FFF2-40B4-BE49-F238E27FC236}">
                <a16:creationId xmlns:a16="http://schemas.microsoft.com/office/drawing/2014/main" id="{EAB53721-35DE-41A6-8F72-91C6CCC7E774}"/>
              </a:ext>
            </a:extLst>
          </p:cNvPr>
          <p:cNvSpPr/>
          <p:nvPr/>
        </p:nvSpPr>
        <p:spPr>
          <a:xfrm rot="13967404">
            <a:off x="4176347" y="3413256"/>
            <a:ext cx="631805" cy="780986"/>
          </a:xfrm>
          <a:custGeom>
            <a:avLst/>
            <a:gdLst>
              <a:gd name="connsiteX0" fmla="*/ 0 w 3484180"/>
              <a:gd name="connsiteY0" fmla="*/ 1450428 h 1450428"/>
              <a:gd name="connsiteX1" fmla="*/ 945931 w 3484180"/>
              <a:gd name="connsiteY1" fmla="*/ 425669 h 1450428"/>
              <a:gd name="connsiteX2" fmla="*/ 2758966 w 3484180"/>
              <a:gd name="connsiteY2" fmla="*/ 504497 h 1450428"/>
              <a:gd name="connsiteX3" fmla="*/ 3484180 w 3484180"/>
              <a:gd name="connsiteY3" fmla="*/ 0 h 1450428"/>
            </a:gdLst>
            <a:ahLst/>
            <a:cxnLst>
              <a:cxn ang="0">
                <a:pos x="connsiteX0" y="connsiteY0"/>
              </a:cxn>
              <a:cxn ang="0">
                <a:pos x="connsiteX1" y="connsiteY1"/>
              </a:cxn>
              <a:cxn ang="0">
                <a:pos x="connsiteX2" y="connsiteY2"/>
              </a:cxn>
              <a:cxn ang="0">
                <a:pos x="connsiteX3" y="connsiteY3"/>
              </a:cxn>
            </a:cxnLst>
            <a:rect l="l" t="t" r="r" b="b"/>
            <a:pathLst>
              <a:path w="3484180" h="1450428">
                <a:moveTo>
                  <a:pt x="0" y="1450428"/>
                </a:moveTo>
                <a:cubicBezTo>
                  <a:pt x="243051" y="1016876"/>
                  <a:pt x="486103" y="583324"/>
                  <a:pt x="945931" y="425669"/>
                </a:cubicBezTo>
                <a:cubicBezTo>
                  <a:pt x="1405759" y="268014"/>
                  <a:pt x="2335924" y="575442"/>
                  <a:pt x="2758966" y="504497"/>
                </a:cubicBezTo>
                <a:cubicBezTo>
                  <a:pt x="3182008" y="433552"/>
                  <a:pt x="3363311" y="86710"/>
                  <a:pt x="3484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FAFAFA">
                  <a:lumMod val="10000"/>
                </a:srgbClr>
              </a:solidFill>
              <a:effectLst/>
              <a:uLnTx/>
              <a:uFillTx/>
              <a:latin typeface="Segoe UI"/>
              <a:ea typeface="+mn-ea"/>
              <a:cs typeface="+mn-cs"/>
            </a:endParaRPr>
          </a:p>
        </p:txBody>
      </p:sp>
      <p:pic>
        <p:nvPicPr>
          <p:cNvPr id="31" name="Picture 30" descr="A close up of a logo&#10;&#10;Description generated with very high confidence">
            <a:extLst>
              <a:ext uri="{FF2B5EF4-FFF2-40B4-BE49-F238E27FC236}">
                <a16:creationId xmlns:a16="http://schemas.microsoft.com/office/drawing/2014/main" id="{93B5804E-88B8-46B0-961F-827210C536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
        <p:nvSpPr>
          <p:cNvPr id="32" name="TextBox 31">
            <a:extLst>
              <a:ext uri="{FF2B5EF4-FFF2-40B4-BE49-F238E27FC236}">
                <a16:creationId xmlns:a16="http://schemas.microsoft.com/office/drawing/2014/main" id="{07ECB585-F08C-41A6-85D8-F345ACFEB378}"/>
              </a:ext>
            </a:extLst>
          </p:cNvPr>
          <p:cNvSpPr txBox="1"/>
          <p:nvPr/>
        </p:nvSpPr>
        <p:spPr>
          <a:xfrm>
            <a:off x="4796669" y="4815283"/>
            <a:ext cx="2046741"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Artificial Intelligence</a:t>
            </a:r>
          </a:p>
        </p:txBody>
      </p:sp>
    </p:spTree>
    <p:extLst>
      <p:ext uri="{BB962C8B-B14F-4D97-AF65-F5344CB8AC3E}">
        <p14:creationId xmlns:p14="http://schemas.microsoft.com/office/powerpoint/2010/main" val="345871257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88919-F739-4DAD-8350-3E3887E7F04B}"/>
              </a:ext>
            </a:extLst>
          </p:cNvPr>
          <p:cNvPicPr>
            <a:picLocks noChangeAspect="1"/>
          </p:cNvPicPr>
          <p:nvPr/>
        </p:nvPicPr>
        <p:blipFill rotWithShape="1">
          <a:blip r:embed="rId2"/>
          <a:srcRect l="13922" r="2941" b="9576"/>
          <a:stretch/>
        </p:blipFill>
        <p:spPr>
          <a:xfrm>
            <a:off x="241300" y="512208"/>
            <a:ext cx="10274300" cy="6345791"/>
          </a:xfrm>
          <a:prstGeom prst="rect">
            <a:avLst/>
          </a:prstGeom>
        </p:spPr>
      </p:pic>
      <p:pic>
        <p:nvPicPr>
          <p:cNvPr id="2" name="Afbeelding 12">
            <a:extLst>
              <a:ext uri="{FF2B5EF4-FFF2-40B4-BE49-F238E27FC236}">
                <a16:creationId xmlns:a16="http://schemas.microsoft.com/office/drawing/2014/main" id="{5F4DE033-2B61-45BB-835F-C920BFD5E0B2}"/>
              </a:ext>
            </a:extLst>
          </p:cNvPr>
          <p:cNvPicPr>
            <a:picLocks noChangeAspect="1"/>
          </p:cNvPicPr>
          <p:nvPr/>
        </p:nvPicPr>
        <p:blipFill>
          <a:blip r:embed="rId3"/>
          <a:stretch>
            <a:fillRect/>
          </a:stretch>
        </p:blipFill>
        <p:spPr>
          <a:xfrm>
            <a:off x="5670550" y="1906445"/>
            <a:ext cx="5481756" cy="3465655"/>
          </a:xfrm>
          <a:prstGeom prst="rect">
            <a:avLst/>
          </a:prstGeom>
        </p:spPr>
      </p:pic>
      <p:sp>
        <p:nvSpPr>
          <p:cNvPr id="6" name="Titre 4">
            <a:extLst>
              <a:ext uri="{FF2B5EF4-FFF2-40B4-BE49-F238E27FC236}">
                <a16:creationId xmlns:a16="http://schemas.microsoft.com/office/drawing/2014/main" id="{6F039D1C-E709-4C32-86FA-73CDCFB664F6}"/>
              </a:ext>
            </a:extLst>
          </p:cNvPr>
          <p:cNvSpPr txBox="1">
            <a:spLocks/>
          </p:cNvSpPr>
          <p:nvPr/>
        </p:nvSpPr>
        <p:spPr>
          <a:xfrm>
            <a:off x="107937" y="162609"/>
            <a:ext cx="12192000" cy="1043891"/>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TECHNOLOGICAL CHALLENGES</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002060"/>
                </a:solidFill>
                <a:effectLst/>
                <a:uLnTx/>
                <a:uFillTx/>
                <a:latin typeface="Segoe UI"/>
                <a:ea typeface="+mn-ea"/>
                <a:cs typeface="Segoe UI" pitchFamily="34" charset="0"/>
              </a:rPr>
              <a:t>Scanning on terminal</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100" normalizeH="0" baseline="0" noProof="0" dirty="0">
              <a:ln w="3175">
                <a:noFill/>
              </a:ln>
              <a:solidFill>
                <a:srgbClr val="002060"/>
              </a:solidFill>
              <a:effectLst/>
              <a:uLnTx/>
              <a:uFillTx/>
              <a:latin typeface="Segoe UI"/>
              <a:ea typeface="+mn-ea"/>
              <a:cs typeface="Segoe UI" pitchFamily="34" charset="0"/>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 </a:t>
            </a:r>
          </a:p>
        </p:txBody>
      </p:sp>
      <p:pic>
        <p:nvPicPr>
          <p:cNvPr id="8" name="Picture 7" descr="A close up of a logo&#10;&#10;Description generated with very high confidence">
            <a:extLst>
              <a:ext uri="{FF2B5EF4-FFF2-40B4-BE49-F238E27FC236}">
                <a16:creationId xmlns:a16="http://schemas.microsoft.com/office/drawing/2014/main" id="{E9015FBD-4AC8-48DE-B6AC-7409694D93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140995050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2">
            <a:extLst>
              <a:ext uri="{FF2B5EF4-FFF2-40B4-BE49-F238E27FC236}">
                <a16:creationId xmlns:a16="http://schemas.microsoft.com/office/drawing/2014/main" id="{2F8F2EC8-7ED8-48AF-AE6E-52A3A043060D}"/>
              </a:ext>
            </a:extLst>
          </p:cNvPr>
          <p:cNvPicPr>
            <a:picLocks noChangeAspect="1"/>
          </p:cNvPicPr>
          <p:nvPr/>
        </p:nvPicPr>
        <p:blipFill>
          <a:blip r:embed="rId2"/>
          <a:stretch>
            <a:fillRect/>
          </a:stretch>
        </p:blipFill>
        <p:spPr>
          <a:xfrm>
            <a:off x="5836692" y="785485"/>
            <a:ext cx="5943407" cy="3133725"/>
          </a:xfrm>
          <a:prstGeom prst="rect">
            <a:avLst/>
          </a:prstGeom>
          <a:ln>
            <a:noFill/>
          </a:ln>
        </p:spPr>
      </p:pic>
      <p:pic>
        <p:nvPicPr>
          <p:cNvPr id="3" name="Afbeelding 13">
            <a:extLst>
              <a:ext uri="{FF2B5EF4-FFF2-40B4-BE49-F238E27FC236}">
                <a16:creationId xmlns:a16="http://schemas.microsoft.com/office/drawing/2014/main" id="{3EF203A7-5F01-4FCC-9341-23E7126A0A24}"/>
              </a:ext>
            </a:extLst>
          </p:cNvPr>
          <p:cNvPicPr>
            <a:picLocks noChangeAspect="1"/>
          </p:cNvPicPr>
          <p:nvPr/>
        </p:nvPicPr>
        <p:blipFill>
          <a:blip r:embed="rId3"/>
          <a:stretch>
            <a:fillRect/>
          </a:stretch>
        </p:blipFill>
        <p:spPr>
          <a:xfrm>
            <a:off x="780201" y="1021039"/>
            <a:ext cx="4433866" cy="2692363"/>
          </a:xfrm>
          <a:prstGeom prst="rect">
            <a:avLst/>
          </a:prstGeom>
          <a:ln>
            <a:noFill/>
          </a:ln>
        </p:spPr>
      </p:pic>
      <p:pic>
        <p:nvPicPr>
          <p:cNvPr id="4" name="Afbeelding 14">
            <a:extLst>
              <a:ext uri="{FF2B5EF4-FFF2-40B4-BE49-F238E27FC236}">
                <a16:creationId xmlns:a16="http://schemas.microsoft.com/office/drawing/2014/main" id="{7092E7EA-702D-4F89-BF48-0EBEEFEE02C2}"/>
              </a:ext>
            </a:extLst>
          </p:cNvPr>
          <p:cNvPicPr>
            <a:picLocks noChangeAspect="1"/>
          </p:cNvPicPr>
          <p:nvPr/>
        </p:nvPicPr>
        <p:blipFill>
          <a:blip r:embed="rId4"/>
          <a:stretch>
            <a:fillRect/>
          </a:stretch>
        </p:blipFill>
        <p:spPr>
          <a:xfrm>
            <a:off x="8595128" y="4030046"/>
            <a:ext cx="2032824" cy="1437853"/>
          </a:xfrm>
          <a:prstGeom prst="rect">
            <a:avLst/>
          </a:prstGeom>
          <a:ln>
            <a:noFill/>
          </a:ln>
        </p:spPr>
      </p:pic>
      <p:pic>
        <p:nvPicPr>
          <p:cNvPr id="5" name="Afbeelding 15">
            <a:extLst>
              <a:ext uri="{FF2B5EF4-FFF2-40B4-BE49-F238E27FC236}">
                <a16:creationId xmlns:a16="http://schemas.microsoft.com/office/drawing/2014/main" id="{03623DC9-A7CD-415B-ADC8-F0E3E9BC4BDE}"/>
              </a:ext>
            </a:extLst>
          </p:cNvPr>
          <p:cNvPicPr>
            <a:picLocks noChangeAspect="1"/>
          </p:cNvPicPr>
          <p:nvPr/>
        </p:nvPicPr>
        <p:blipFill>
          <a:blip r:embed="rId5"/>
          <a:stretch>
            <a:fillRect/>
          </a:stretch>
        </p:blipFill>
        <p:spPr>
          <a:xfrm>
            <a:off x="6166567" y="4126010"/>
            <a:ext cx="1817141" cy="1437852"/>
          </a:xfrm>
          <a:prstGeom prst="rect">
            <a:avLst/>
          </a:prstGeom>
          <a:ln>
            <a:noFill/>
          </a:ln>
        </p:spPr>
      </p:pic>
      <p:pic>
        <p:nvPicPr>
          <p:cNvPr id="6" name="Afbeelding 16">
            <a:extLst>
              <a:ext uri="{FF2B5EF4-FFF2-40B4-BE49-F238E27FC236}">
                <a16:creationId xmlns:a16="http://schemas.microsoft.com/office/drawing/2014/main" id="{DC841755-DC31-49B9-BAAF-F94C195236EA}"/>
              </a:ext>
            </a:extLst>
          </p:cNvPr>
          <p:cNvPicPr>
            <a:picLocks noChangeAspect="1"/>
          </p:cNvPicPr>
          <p:nvPr/>
        </p:nvPicPr>
        <p:blipFill>
          <a:blip r:embed="rId6"/>
          <a:stretch>
            <a:fillRect/>
          </a:stretch>
        </p:blipFill>
        <p:spPr>
          <a:xfrm>
            <a:off x="822010" y="4466083"/>
            <a:ext cx="4149269" cy="2268249"/>
          </a:xfrm>
          <a:prstGeom prst="rect">
            <a:avLst/>
          </a:prstGeom>
          <a:ln>
            <a:noFill/>
          </a:ln>
        </p:spPr>
      </p:pic>
      <p:sp>
        <p:nvSpPr>
          <p:cNvPr id="7" name="Tekstvak 17">
            <a:extLst>
              <a:ext uri="{FF2B5EF4-FFF2-40B4-BE49-F238E27FC236}">
                <a16:creationId xmlns:a16="http://schemas.microsoft.com/office/drawing/2014/main" id="{80CC397A-39E0-4FA7-AEBC-DDDC9D802438}"/>
              </a:ext>
            </a:extLst>
          </p:cNvPr>
          <p:cNvSpPr txBox="1"/>
          <p:nvPr/>
        </p:nvSpPr>
        <p:spPr>
          <a:xfrm>
            <a:off x="6166567" y="5600208"/>
            <a:ext cx="4742733" cy="1200329"/>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AFAFA">
                    <a:lumMod val="10000"/>
                  </a:srgbClr>
                </a:solidFill>
                <a:effectLst/>
                <a:uLnTx/>
                <a:uFillTx/>
                <a:latin typeface="Segoe UI"/>
                <a:ea typeface="+mn-ea"/>
                <a:cs typeface="+mn-cs"/>
              </a:rPr>
              <a:t>Multi-mode / Omni-view = transmission, backscatter, MPI, 3D,… &amp; imaging software also as a support for the verification of the goods</a:t>
            </a:r>
          </a:p>
        </p:txBody>
      </p:sp>
      <p:sp>
        <p:nvSpPr>
          <p:cNvPr id="8" name="Tekstvak 18">
            <a:extLst>
              <a:ext uri="{FF2B5EF4-FFF2-40B4-BE49-F238E27FC236}">
                <a16:creationId xmlns:a16="http://schemas.microsoft.com/office/drawing/2014/main" id="{D4D6C680-071D-42DB-999E-D52CF3546289}"/>
              </a:ext>
            </a:extLst>
          </p:cNvPr>
          <p:cNvSpPr txBox="1"/>
          <p:nvPr/>
        </p:nvSpPr>
        <p:spPr>
          <a:xfrm>
            <a:off x="780201" y="3905076"/>
            <a:ext cx="4572849" cy="369332"/>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AFAFA">
                    <a:lumMod val="10000"/>
                  </a:srgbClr>
                </a:solidFill>
                <a:effectLst/>
                <a:uLnTx/>
                <a:uFillTx/>
                <a:latin typeface="Segoe UI"/>
                <a:ea typeface="+mn-ea"/>
                <a:cs typeface="+mn-cs"/>
              </a:rPr>
              <a:t>Artificial intelligence on top of our Data</a:t>
            </a:r>
          </a:p>
        </p:txBody>
      </p:sp>
      <p:sp>
        <p:nvSpPr>
          <p:cNvPr id="9" name="Titre 4">
            <a:extLst>
              <a:ext uri="{FF2B5EF4-FFF2-40B4-BE49-F238E27FC236}">
                <a16:creationId xmlns:a16="http://schemas.microsoft.com/office/drawing/2014/main" id="{83CEE915-2C9E-4CEC-BE2D-AE14034297F5}"/>
              </a:ext>
            </a:extLst>
          </p:cNvPr>
          <p:cNvSpPr txBox="1">
            <a:spLocks/>
          </p:cNvSpPr>
          <p:nvPr/>
        </p:nvSpPr>
        <p:spPr>
          <a:xfrm>
            <a:off x="95237" y="142057"/>
            <a:ext cx="12192000" cy="621955"/>
          </a:xfrm>
          <a:prstGeom prst="rect">
            <a:avLst/>
          </a:prstGeom>
        </p:spPr>
        <p:txBody>
          <a:bodyPr>
            <a:noAutofit/>
          </a:bodyPr>
          <a:lstStyle>
            <a:defPPr>
              <a:defRPr lang="en-US"/>
            </a:defPPr>
            <a:lvl1pPr algn="ctr" defTabSz="914367">
              <a:lnSpc>
                <a:spcPct val="90000"/>
              </a:lnSpc>
              <a:spcBef>
                <a:spcPct val="0"/>
              </a:spcBef>
              <a:buNone/>
              <a:defRPr sz="3600" b="1" cap="none" spc="-100" baseline="0">
                <a:ln w="3175">
                  <a:noFill/>
                </a:ln>
                <a:solidFill>
                  <a:srgbClr val="002060"/>
                </a:solidFill>
                <a:effectLst/>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n-ea"/>
                <a:cs typeface="Segoe UI" pitchFamily="34" charset="0"/>
              </a:rPr>
              <a:t>TECHNOLOGICAL CHALLENGES</a:t>
            </a:r>
          </a:p>
        </p:txBody>
      </p:sp>
      <p:pic>
        <p:nvPicPr>
          <p:cNvPr id="10" name="Picture 9" descr="A close up of a logo&#10;&#10;Description generated with very high confidence">
            <a:extLst>
              <a:ext uri="{FF2B5EF4-FFF2-40B4-BE49-F238E27FC236}">
                <a16:creationId xmlns:a16="http://schemas.microsoft.com/office/drawing/2014/main" id="{5EC7ED2E-AFAD-464D-8B7E-55B34CD02E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140130570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7">
            <a:extLst>
              <a:ext uri="{FF2B5EF4-FFF2-40B4-BE49-F238E27FC236}">
                <a16:creationId xmlns:a16="http://schemas.microsoft.com/office/drawing/2014/main" id="{72C88058-27A7-4FAC-89C1-1C4CDE051813}"/>
              </a:ext>
            </a:extLst>
          </p:cNvPr>
          <p:cNvPicPr>
            <a:picLocks noChangeAspect="1"/>
          </p:cNvPicPr>
          <p:nvPr/>
        </p:nvPicPr>
        <p:blipFill>
          <a:blip r:embed="rId2"/>
          <a:stretch>
            <a:fillRect/>
          </a:stretch>
        </p:blipFill>
        <p:spPr>
          <a:xfrm>
            <a:off x="1183603" y="1072403"/>
            <a:ext cx="9679259" cy="5386840"/>
          </a:xfrm>
          <a:prstGeom prst="rect">
            <a:avLst/>
          </a:prstGeom>
        </p:spPr>
      </p:pic>
      <p:pic>
        <p:nvPicPr>
          <p:cNvPr id="3" name="Afbeelding 5">
            <a:extLst>
              <a:ext uri="{FF2B5EF4-FFF2-40B4-BE49-F238E27FC236}">
                <a16:creationId xmlns:a16="http://schemas.microsoft.com/office/drawing/2014/main" id="{45DC4B6D-46AF-4215-A477-F5C4EAD95C52}"/>
              </a:ext>
            </a:extLst>
          </p:cNvPr>
          <p:cNvPicPr>
            <a:picLocks noChangeAspect="1"/>
          </p:cNvPicPr>
          <p:nvPr/>
        </p:nvPicPr>
        <p:blipFill>
          <a:blip r:embed="rId3"/>
          <a:stretch>
            <a:fillRect/>
          </a:stretch>
        </p:blipFill>
        <p:spPr>
          <a:xfrm>
            <a:off x="8905704" y="4012534"/>
            <a:ext cx="2653989" cy="1393884"/>
          </a:xfrm>
          <a:prstGeom prst="rect">
            <a:avLst/>
          </a:prstGeom>
        </p:spPr>
      </p:pic>
      <p:pic>
        <p:nvPicPr>
          <p:cNvPr id="5" name="Afbeelding 10">
            <a:extLst>
              <a:ext uri="{FF2B5EF4-FFF2-40B4-BE49-F238E27FC236}">
                <a16:creationId xmlns:a16="http://schemas.microsoft.com/office/drawing/2014/main" id="{EFF78FE4-7154-40B9-99BA-B2A4964F95A1}"/>
              </a:ext>
            </a:extLst>
          </p:cNvPr>
          <p:cNvPicPr>
            <a:picLocks noChangeAspect="1"/>
          </p:cNvPicPr>
          <p:nvPr/>
        </p:nvPicPr>
        <p:blipFill>
          <a:blip r:embed="rId4"/>
          <a:stretch>
            <a:fillRect/>
          </a:stretch>
        </p:blipFill>
        <p:spPr>
          <a:xfrm>
            <a:off x="194513" y="4012534"/>
            <a:ext cx="2583785" cy="163333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C54A7D31-4293-4646-82E3-076CFBE6AA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
        <p:nvSpPr>
          <p:cNvPr id="7" name="Titre 4">
            <a:extLst>
              <a:ext uri="{FF2B5EF4-FFF2-40B4-BE49-F238E27FC236}">
                <a16:creationId xmlns:a16="http://schemas.microsoft.com/office/drawing/2014/main" id="{445AA194-9F97-4C1D-84AC-AC6FBF49A08C}"/>
              </a:ext>
            </a:extLst>
          </p:cNvPr>
          <p:cNvSpPr txBox="1">
            <a:spLocks/>
          </p:cNvSpPr>
          <p:nvPr/>
        </p:nvSpPr>
        <p:spPr>
          <a:xfrm>
            <a:off x="95237" y="142057"/>
            <a:ext cx="12192000" cy="621955"/>
          </a:xfrm>
          <a:prstGeom prst="rect">
            <a:avLst/>
          </a:prstGeom>
        </p:spPr>
        <p:txBody>
          <a:bodyPr vert="horz" wrap="square" lIns="91440" tIns="45720" rIns="91440" bIns="45720" rtlCol="0" anchor="ctr" anchorCtr="0">
            <a:noAutofit/>
          </a:bodyPr>
          <a:lstStyle>
            <a:lvl1pPr algn="ctr" defTabSz="914400" rtl="0" eaLnBrk="1" latinLnBrk="0" hangingPunct="1">
              <a:lnSpc>
                <a:spcPct val="90000"/>
              </a:lnSpc>
              <a:spcBef>
                <a:spcPct val="0"/>
              </a:spcBef>
              <a:buNone/>
              <a:defRPr sz="2500" kern="1200" cap="all" baseline="0">
                <a:solidFill>
                  <a:schemeClr val="tx2"/>
                </a:solidFill>
                <a:latin typeface="Titillium" panose="00000500000000000000" pitchFamily="50" charset="0"/>
                <a:ea typeface="+mj-ea"/>
                <a:cs typeface="+mj-cs"/>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j-ea"/>
                <a:cs typeface="Segoe UI" pitchFamily="34" charset="0"/>
              </a:rPr>
              <a:t>TECHNOLOGICAL CHALLENGES</a:t>
            </a:r>
          </a:p>
        </p:txBody>
      </p:sp>
      <p:sp>
        <p:nvSpPr>
          <p:cNvPr id="8" name="TextBox 7">
            <a:extLst>
              <a:ext uri="{FF2B5EF4-FFF2-40B4-BE49-F238E27FC236}">
                <a16:creationId xmlns:a16="http://schemas.microsoft.com/office/drawing/2014/main" id="{7AD4E196-28BC-472E-A78E-77C3D9C5C5A6}"/>
              </a:ext>
            </a:extLst>
          </p:cNvPr>
          <p:cNvSpPr txBox="1"/>
          <p:nvPr/>
        </p:nvSpPr>
        <p:spPr>
          <a:xfrm>
            <a:off x="8769337" y="5323973"/>
            <a:ext cx="233046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Segoe UI"/>
                <a:ea typeface="+mn-ea"/>
                <a:cs typeface="+mn-cs"/>
              </a:rPr>
              <a:t>Smart container trade</a:t>
            </a:r>
          </a:p>
        </p:txBody>
      </p:sp>
    </p:spTree>
    <p:extLst>
      <p:ext uri="{BB962C8B-B14F-4D97-AF65-F5344CB8AC3E}">
        <p14:creationId xmlns:p14="http://schemas.microsoft.com/office/powerpoint/2010/main" val="19279757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a:xfrm>
            <a:off x="7865685" y="2164096"/>
            <a:ext cx="2594423" cy="4249133"/>
          </a:xfrm>
          <a:prstGeom prst="roundRect">
            <a:avLst>
              <a:gd name="adj" fmla="val 1231"/>
            </a:avLst>
          </a:prstGeom>
          <a:solidFill>
            <a:schemeClr val="bg1"/>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aseline="-25000" dirty="0"/>
          </a:p>
        </p:txBody>
      </p:sp>
      <p:sp>
        <p:nvSpPr>
          <p:cNvPr id="92" name="Rounded Rectangle 91"/>
          <p:cNvSpPr/>
          <p:nvPr/>
        </p:nvSpPr>
        <p:spPr>
          <a:xfrm>
            <a:off x="4736769" y="2164096"/>
            <a:ext cx="2594423" cy="3705541"/>
          </a:xfrm>
          <a:prstGeom prst="roundRect">
            <a:avLst>
              <a:gd name="adj" fmla="val 1231"/>
            </a:avLst>
          </a:prstGeom>
          <a:solidFill>
            <a:schemeClr val="bg1"/>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aseline="-25000" dirty="0"/>
          </a:p>
        </p:txBody>
      </p:sp>
      <p:sp>
        <p:nvSpPr>
          <p:cNvPr id="179" name="Rounded Rectangle 178"/>
          <p:cNvSpPr/>
          <p:nvPr/>
        </p:nvSpPr>
        <p:spPr>
          <a:xfrm>
            <a:off x="1565578" y="2164096"/>
            <a:ext cx="2594423" cy="2820549"/>
          </a:xfrm>
          <a:prstGeom prst="roundRect">
            <a:avLst>
              <a:gd name="adj" fmla="val 1231"/>
            </a:avLst>
          </a:prstGeom>
          <a:solidFill>
            <a:schemeClr val="bg1"/>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aseline="-25000" dirty="0"/>
          </a:p>
        </p:txBody>
      </p:sp>
      <p:sp>
        <p:nvSpPr>
          <p:cNvPr id="40" name="Rounded Rectangle 39"/>
          <p:cNvSpPr/>
          <p:nvPr/>
        </p:nvSpPr>
        <p:spPr bwMode="auto">
          <a:xfrm>
            <a:off x="1565579" y="1557639"/>
            <a:ext cx="2594423" cy="475975"/>
          </a:xfrm>
          <a:prstGeom prst="roundRect">
            <a:avLst>
              <a:gd name="adj" fmla="val 1231"/>
            </a:avLst>
          </a:prstGeom>
          <a:solidFill>
            <a:srgbClr val="80E8AA">
              <a:alpha val="81961"/>
            </a:srgbClr>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200" dirty="0">
              <a:solidFill>
                <a:srgbClr val="FFFFFF"/>
              </a:solidFill>
              <a:latin typeface="linea-basic-10" charset="0"/>
              <a:ea typeface="linea-basic-10" charset="0"/>
              <a:cs typeface="linea-basic-10" charset="0"/>
            </a:endParaRPr>
          </a:p>
        </p:txBody>
      </p:sp>
      <p:sp>
        <p:nvSpPr>
          <p:cNvPr id="41" name="Rectangle 40"/>
          <p:cNvSpPr/>
          <p:nvPr/>
        </p:nvSpPr>
        <p:spPr>
          <a:xfrm>
            <a:off x="2219030" y="1657126"/>
            <a:ext cx="1287533" cy="276999"/>
          </a:xfrm>
          <a:prstGeom prst="rect">
            <a:avLst/>
          </a:prstGeom>
        </p:spPr>
        <p:txBody>
          <a:bodyPr wrap="none">
            <a:spAutoFit/>
          </a:bodyPr>
          <a:lstStyle/>
          <a:p>
            <a:pPr algn="ctr"/>
            <a:r>
              <a:rPr lang="en-US" altLang="nl-BE" sz="1200" b="1" dirty="0">
                <a:solidFill>
                  <a:schemeClr val="bg1"/>
                </a:solidFill>
              </a:rPr>
              <a:t>THURSDAY 11/10</a:t>
            </a:r>
          </a:p>
        </p:txBody>
      </p:sp>
      <p:sp>
        <p:nvSpPr>
          <p:cNvPr id="106" name="Rounded Rectangle 105"/>
          <p:cNvSpPr/>
          <p:nvPr/>
        </p:nvSpPr>
        <p:spPr bwMode="auto">
          <a:xfrm>
            <a:off x="4731952" y="1557639"/>
            <a:ext cx="2594423" cy="475975"/>
          </a:xfrm>
          <a:prstGeom prst="roundRect">
            <a:avLst>
              <a:gd name="adj" fmla="val 1231"/>
            </a:avLst>
          </a:prstGeom>
          <a:solidFill>
            <a:srgbClr val="80E8AA">
              <a:alpha val="82000"/>
            </a:srgbClr>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200" dirty="0">
              <a:solidFill>
                <a:srgbClr val="FFFFFF"/>
              </a:solidFill>
              <a:latin typeface="linea-basic-10" charset="0"/>
              <a:ea typeface="linea-basic-10" charset="0"/>
              <a:cs typeface="linea-basic-10" charset="0"/>
            </a:endParaRPr>
          </a:p>
        </p:txBody>
      </p:sp>
      <p:sp>
        <p:nvSpPr>
          <p:cNvPr id="107" name="Rectangle 106"/>
          <p:cNvSpPr/>
          <p:nvPr/>
        </p:nvSpPr>
        <p:spPr>
          <a:xfrm>
            <a:off x="5502483" y="1657126"/>
            <a:ext cx="1053366" cy="276999"/>
          </a:xfrm>
          <a:prstGeom prst="rect">
            <a:avLst/>
          </a:prstGeom>
        </p:spPr>
        <p:txBody>
          <a:bodyPr wrap="none">
            <a:spAutoFit/>
          </a:bodyPr>
          <a:lstStyle/>
          <a:p>
            <a:pPr algn="ctr"/>
            <a:r>
              <a:rPr lang="en-US" altLang="nl-BE" sz="1200" b="1" dirty="0">
                <a:solidFill>
                  <a:schemeClr val="bg1"/>
                </a:solidFill>
              </a:rPr>
              <a:t>FRIDAY 12/10</a:t>
            </a:r>
          </a:p>
        </p:txBody>
      </p:sp>
      <p:sp>
        <p:nvSpPr>
          <p:cNvPr id="108" name="Rounded Rectangle 107"/>
          <p:cNvSpPr/>
          <p:nvPr/>
        </p:nvSpPr>
        <p:spPr bwMode="auto">
          <a:xfrm>
            <a:off x="7865686" y="1557639"/>
            <a:ext cx="2594423" cy="475975"/>
          </a:xfrm>
          <a:prstGeom prst="roundRect">
            <a:avLst>
              <a:gd name="adj" fmla="val 1231"/>
            </a:avLst>
          </a:prstGeom>
          <a:solidFill>
            <a:srgbClr val="80E8AA">
              <a:alpha val="82000"/>
            </a:srgbClr>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200" dirty="0">
              <a:solidFill>
                <a:srgbClr val="FFFFFF"/>
              </a:solidFill>
              <a:latin typeface="linea-basic-10" charset="0"/>
              <a:ea typeface="linea-basic-10" charset="0"/>
              <a:cs typeface="linea-basic-10" charset="0"/>
            </a:endParaRPr>
          </a:p>
        </p:txBody>
      </p:sp>
      <p:sp>
        <p:nvSpPr>
          <p:cNvPr id="109" name="Rectangle 108"/>
          <p:cNvSpPr/>
          <p:nvPr/>
        </p:nvSpPr>
        <p:spPr>
          <a:xfrm>
            <a:off x="8527760" y="1657126"/>
            <a:ext cx="1270284" cy="276999"/>
          </a:xfrm>
          <a:prstGeom prst="rect">
            <a:avLst/>
          </a:prstGeom>
        </p:spPr>
        <p:txBody>
          <a:bodyPr wrap="none">
            <a:spAutoFit/>
          </a:bodyPr>
          <a:lstStyle/>
          <a:p>
            <a:pPr algn="ctr"/>
            <a:r>
              <a:rPr lang="en-US" altLang="nl-BE" sz="1200" b="1" dirty="0">
                <a:solidFill>
                  <a:schemeClr val="bg1"/>
                </a:solidFill>
              </a:rPr>
              <a:t>SATURDAY 13/10</a:t>
            </a:r>
          </a:p>
        </p:txBody>
      </p:sp>
      <p:sp>
        <p:nvSpPr>
          <p:cNvPr id="2" name="Rectangle 1"/>
          <p:cNvSpPr/>
          <p:nvPr/>
        </p:nvSpPr>
        <p:spPr>
          <a:xfrm>
            <a:off x="2119642" y="2305663"/>
            <a:ext cx="1486305"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Registration &amp; dinner</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17:30 – 19:00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3" name="Rectangle 2"/>
          <p:cNvSpPr/>
          <p:nvPr/>
        </p:nvSpPr>
        <p:spPr>
          <a:xfrm>
            <a:off x="1864760" y="2831671"/>
            <a:ext cx="1996060"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Kick-off </a:t>
            </a:r>
            <a:r>
              <a:rPr lang="en-US" altLang="nl-BE" sz="1000" b="1" dirty="0" err="1">
                <a:solidFill>
                  <a:srgbClr val="80E8AA"/>
                </a:solidFill>
                <a:latin typeface="Roboto Black" pitchFamily="2" charset="0"/>
                <a:ea typeface="Roboto Black" pitchFamily="2" charset="0"/>
                <a:cs typeface="Roboto Black" pitchFamily="2" charset="0"/>
              </a:rPr>
              <a:t>ChainPort</a:t>
            </a:r>
            <a:r>
              <a:rPr lang="en-US" altLang="nl-BE" sz="1000" b="1" dirty="0">
                <a:solidFill>
                  <a:srgbClr val="80E8AA"/>
                </a:solidFill>
                <a:latin typeface="Roboto Black" pitchFamily="2" charset="0"/>
                <a:ea typeface="Roboto Black" pitchFamily="2" charset="0"/>
                <a:cs typeface="Roboto Black" pitchFamily="2" charset="0"/>
              </a:rPr>
              <a:t> Hackathon</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19:00 – 19:45</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4" name="Rectangle 3"/>
          <p:cNvSpPr/>
          <p:nvPr/>
        </p:nvSpPr>
        <p:spPr>
          <a:xfrm>
            <a:off x="1718088" y="3357679"/>
            <a:ext cx="2289409"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Introduction challenges &amp; pitching</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19:45 – 21:30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6" name="Rectangle 5"/>
          <p:cNvSpPr/>
          <p:nvPr/>
        </p:nvSpPr>
        <p:spPr>
          <a:xfrm>
            <a:off x="2142081" y="3883687"/>
            <a:ext cx="1441420"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Coaching by experts</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21:30 – 23:30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7" name="Rectangle 6"/>
          <p:cNvSpPr/>
          <p:nvPr/>
        </p:nvSpPr>
        <p:spPr>
          <a:xfrm>
            <a:off x="2364899" y="4409695"/>
            <a:ext cx="995785"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Hacking 24/7</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23:30 – 08:00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26" name="Rectangle 125"/>
          <p:cNvSpPr/>
          <p:nvPr/>
        </p:nvSpPr>
        <p:spPr>
          <a:xfrm>
            <a:off x="5387804" y="2305663"/>
            <a:ext cx="1282723" cy="377026"/>
          </a:xfrm>
          <a:prstGeom prst="rect">
            <a:avLst/>
          </a:prstGeom>
          <a:ln>
            <a:noFill/>
          </a:ln>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Hackers breakfast</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08:00 – 09:00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27" name="Rectangle 126"/>
          <p:cNvSpPr/>
          <p:nvPr/>
        </p:nvSpPr>
        <p:spPr>
          <a:xfrm>
            <a:off x="5399826" y="2738154"/>
            <a:ext cx="1258679"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Continue hacking</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09:00 – 12:00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28" name="Rectangle 127"/>
          <p:cNvSpPr/>
          <p:nvPr/>
        </p:nvSpPr>
        <p:spPr>
          <a:xfrm>
            <a:off x="5514439" y="3156786"/>
            <a:ext cx="1029448"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Hackers lunch</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12:00 – 13:00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29" name="Rectangle 128"/>
          <p:cNvSpPr/>
          <p:nvPr/>
        </p:nvSpPr>
        <p:spPr>
          <a:xfrm>
            <a:off x="4955800" y="3682794"/>
            <a:ext cx="2146742"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Continue hacking with coaching</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13:00 – 18:00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30" name="Rectangle 129"/>
          <p:cNvSpPr/>
          <p:nvPr/>
        </p:nvSpPr>
        <p:spPr>
          <a:xfrm>
            <a:off x="5601804" y="4208802"/>
            <a:ext cx="854722"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Dinner</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18:00 – 19:30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32" name="Rectangle 131"/>
          <p:cNvSpPr/>
          <p:nvPr/>
        </p:nvSpPr>
        <p:spPr>
          <a:xfrm>
            <a:off x="5463944" y="4734810"/>
            <a:ext cx="1130438"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Pitch coaching*</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19:30 – 22:30</a:t>
            </a:r>
          </a:p>
        </p:txBody>
      </p:sp>
      <p:sp>
        <p:nvSpPr>
          <p:cNvPr id="134" name="Rectangle 133"/>
          <p:cNvSpPr/>
          <p:nvPr/>
        </p:nvSpPr>
        <p:spPr>
          <a:xfrm>
            <a:off x="5531271" y="5321463"/>
            <a:ext cx="995785"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Hacking 24/7</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22:30 – 08:00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42" name="Rectangle 141"/>
          <p:cNvSpPr/>
          <p:nvPr/>
        </p:nvSpPr>
        <p:spPr>
          <a:xfrm>
            <a:off x="8521538" y="2236387"/>
            <a:ext cx="1282723"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Hackers breakfast</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08:00 – 09:00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43" name="Rectangle 142"/>
          <p:cNvSpPr/>
          <p:nvPr/>
        </p:nvSpPr>
        <p:spPr>
          <a:xfrm>
            <a:off x="8350818" y="2599599"/>
            <a:ext cx="1624163"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Last coaching sessions</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09:00 – 11:30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44" name="Rectangle 143"/>
          <p:cNvSpPr/>
          <p:nvPr/>
        </p:nvSpPr>
        <p:spPr>
          <a:xfrm>
            <a:off x="8648173" y="3125607"/>
            <a:ext cx="1029448"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Hackers lunch</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11:30 – 12:30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45" name="Rectangle 144"/>
          <p:cNvSpPr/>
          <p:nvPr/>
        </p:nvSpPr>
        <p:spPr>
          <a:xfrm>
            <a:off x="8165671" y="3700111"/>
            <a:ext cx="1994457" cy="377026"/>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Pre – selection pitches (top 5)</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12:30 – 14:00</a:t>
            </a:r>
            <a:endParaRPr lang="en-US" altLang="nl-BE" sz="850" b="1" dirty="0">
              <a:solidFill>
                <a:srgbClr val="1F3A6E"/>
              </a:solidFill>
              <a:latin typeface="Roboto Black" pitchFamily="2" charset="0"/>
              <a:ea typeface="Roboto Black" pitchFamily="2" charset="0"/>
              <a:cs typeface="Roboto Black" pitchFamily="2" charset="0"/>
            </a:endParaRPr>
          </a:p>
        </p:txBody>
      </p:sp>
      <p:sp>
        <p:nvSpPr>
          <p:cNvPr id="146" name="Rectangle 145"/>
          <p:cNvSpPr/>
          <p:nvPr/>
        </p:nvSpPr>
        <p:spPr>
          <a:xfrm>
            <a:off x="7812214" y="4226119"/>
            <a:ext cx="2701382"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Welcoming of guests &amp;  networking drink</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14:30 – 15:30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148" name="Rectangle 147"/>
          <p:cNvSpPr/>
          <p:nvPr/>
        </p:nvSpPr>
        <p:spPr>
          <a:xfrm>
            <a:off x="8516727" y="4752127"/>
            <a:ext cx="1292341"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Closing ceremony</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15:30 – 16:40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149" name="Rectangle 148"/>
          <p:cNvSpPr/>
          <p:nvPr/>
        </p:nvSpPr>
        <p:spPr>
          <a:xfrm>
            <a:off x="8197733" y="5278135"/>
            <a:ext cx="1930337"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Winners &amp; awards ceremony</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16:40 – 17:00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150" name="Rectangle 149"/>
          <p:cNvSpPr/>
          <p:nvPr/>
        </p:nvSpPr>
        <p:spPr>
          <a:xfrm>
            <a:off x="8444595" y="5804144"/>
            <a:ext cx="1436612" cy="507831"/>
          </a:xfrm>
          <a:prstGeom prst="rect">
            <a:avLst/>
          </a:prstGeom>
        </p:spPr>
        <p:txBody>
          <a:bodyPr wrap="none">
            <a:spAutoFit/>
          </a:bodyPr>
          <a:lstStyle/>
          <a:p>
            <a:pPr algn="ctr" eaLnBrk="1" hangingPunct="1"/>
            <a:r>
              <a:rPr lang="en-US" altLang="nl-BE" sz="1000" b="1" dirty="0">
                <a:solidFill>
                  <a:srgbClr val="80E8AA"/>
                </a:solidFill>
                <a:latin typeface="Roboto Black" pitchFamily="2" charset="0"/>
                <a:ea typeface="Roboto Black" pitchFamily="2" charset="0"/>
                <a:cs typeface="Roboto Black" pitchFamily="2" charset="0"/>
              </a:rPr>
              <a:t>Dinner &amp; networking</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17:00 – 19:00</a:t>
            </a:r>
          </a:p>
          <a:p>
            <a:pPr algn="ctr" eaLnBrk="1" hangingPunct="1"/>
            <a:r>
              <a:rPr lang="en-US" altLang="nl-BE" sz="850" dirty="0">
                <a:solidFill>
                  <a:srgbClr val="1F3A6E"/>
                </a:solidFill>
                <a:latin typeface="Roboto Black" pitchFamily="2" charset="0"/>
                <a:ea typeface="Roboto Black" pitchFamily="2" charset="0"/>
                <a:cs typeface="Roboto Black" pitchFamily="2" charset="0"/>
              </a:rPr>
              <a:t>Everybody is welcome</a:t>
            </a:r>
          </a:p>
        </p:txBody>
      </p:sp>
      <p:sp>
        <p:nvSpPr>
          <p:cNvPr id="158" name="Shape 2581"/>
          <p:cNvSpPr/>
          <p:nvPr/>
        </p:nvSpPr>
        <p:spPr>
          <a:xfrm>
            <a:off x="2784184" y="4244422"/>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3" name="Shape 2581"/>
          <p:cNvSpPr/>
          <p:nvPr/>
        </p:nvSpPr>
        <p:spPr>
          <a:xfrm>
            <a:off x="5950558" y="4046041"/>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4" name="Shape 2581"/>
          <p:cNvSpPr/>
          <p:nvPr/>
        </p:nvSpPr>
        <p:spPr>
          <a:xfrm>
            <a:off x="5950558" y="5129131"/>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5" name="Shape 2581"/>
          <p:cNvSpPr/>
          <p:nvPr/>
        </p:nvSpPr>
        <p:spPr>
          <a:xfrm>
            <a:off x="5950558" y="4568300"/>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6" name="Shape 2581"/>
          <p:cNvSpPr/>
          <p:nvPr/>
        </p:nvSpPr>
        <p:spPr>
          <a:xfrm>
            <a:off x="5950558" y="3526495"/>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n>
                <a:solidFill>
                  <a:srgbClr val="1F3A6E"/>
                </a:solidFill>
              </a:ln>
              <a:solidFill>
                <a:srgbClr val="1F3A6E"/>
              </a:solidFill>
              <a:latin typeface="Source Sans Pro Light" charset="0"/>
              <a:ea typeface="Source Sans Pro Light" charset="0"/>
              <a:cs typeface="Source Sans Pro Light" charset="0"/>
            </a:endParaRPr>
          </a:p>
        </p:txBody>
      </p:sp>
      <p:sp>
        <p:nvSpPr>
          <p:cNvPr id="180" name="Rounded Rectangle 179"/>
          <p:cNvSpPr/>
          <p:nvPr/>
        </p:nvSpPr>
        <p:spPr>
          <a:xfrm>
            <a:off x="1565578" y="5134487"/>
            <a:ext cx="2594423" cy="1278742"/>
          </a:xfrm>
          <a:prstGeom prst="roundRect">
            <a:avLst>
              <a:gd name="adj" fmla="val 1231"/>
            </a:avLst>
          </a:prstGeom>
          <a:solidFill>
            <a:schemeClr val="bg1"/>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Shape 2733"/>
          <p:cNvSpPr/>
          <p:nvPr/>
        </p:nvSpPr>
        <p:spPr>
          <a:xfrm>
            <a:off x="3165368" y="5558726"/>
            <a:ext cx="168480" cy="463320"/>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87" name="Rectangle 186"/>
          <p:cNvSpPr/>
          <p:nvPr/>
        </p:nvSpPr>
        <p:spPr>
          <a:xfrm>
            <a:off x="2897045" y="5999116"/>
            <a:ext cx="712054" cy="253916"/>
          </a:xfrm>
          <a:prstGeom prst="rect">
            <a:avLst/>
          </a:prstGeom>
        </p:spPr>
        <p:txBody>
          <a:bodyPr wrap="none">
            <a:spAutoFit/>
          </a:bodyPr>
          <a:lstStyle/>
          <a:p>
            <a:pPr algn="ctr" eaLnBrk="1" hangingPunct="1"/>
            <a:r>
              <a:rPr lang="en-US" altLang="nl-BE" sz="1050" b="1" dirty="0">
                <a:solidFill>
                  <a:srgbClr val="1F3A6E"/>
                </a:solidFill>
                <a:latin typeface="Roboto Black" pitchFamily="2" charset="0"/>
                <a:ea typeface="Roboto Black" pitchFamily="2" charset="0"/>
                <a:cs typeface="Roboto Black" pitchFamily="2" charset="0"/>
              </a:rPr>
              <a:t>Partners</a:t>
            </a:r>
          </a:p>
        </p:txBody>
      </p:sp>
      <p:sp>
        <p:nvSpPr>
          <p:cNvPr id="188" name="Rectangle 187"/>
          <p:cNvSpPr/>
          <p:nvPr/>
        </p:nvSpPr>
        <p:spPr>
          <a:xfrm>
            <a:off x="1962339" y="5982673"/>
            <a:ext cx="726482" cy="261610"/>
          </a:xfrm>
          <a:prstGeom prst="rect">
            <a:avLst/>
          </a:prstGeom>
        </p:spPr>
        <p:txBody>
          <a:bodyPr wrap="none">
            <a:spAutoFit/>
          </a:bodyPr>
          <a:lstStyle/>
          <a:p>
            <a:pPr algn="ctr" eaLnBrk="1" hangingPunct="1"/>
            <a:r>
              <a:rPr lang="en-US" altLang="nl-BE" sz="1100" b="1" dirty="0">
                <a:solidFill>
                  <a:srgbClr val="1F3A6E"/>
                </a:solidFill>
                <a:latin typeface="Roboto Black" pitchFamily="2" charset="0"/>
                <a:ea typeface="Roboto Black" pitchFamily="2" charset="0"/>
                <a:cs typeface="Roboto Black" pitchFamily="2" charset="0"/>
              </a:rPr>
              <a:t>Coaches</a:t>
            </a:r>
          </a:p>
        </p:txBody>
      </p:sp>
      <p:sp>
        <p:nvSpPr>
          <p:cNvPr id="194" name="Shape 2581"/>
          <p:cNvSpPr/>
          <p:nvPr/>
        </p:nvSpPr>
        <p:spPr>
          <a:xfrm>
            <a:off x="9084292" y="2962132"/>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95" name="Shape 2581"/>
          <p:cNvSpPr/>
          <p:nvPr/>
        </p:nvSpPr>
        <p:spPr>
          <a:xfrm>
            <a:off x="9084292" y="3492561"/>
            <a:ext cx="157210" cy="15721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96" name="Shape 2733"/>
          <p:cNvSpPr/>
          <p:nvPr/>
        </p:nvSpPr>
        <p:spPr>
          <a:xfrm>
            <a:off x="9134944" y="4051095"/>
            <a:ext cx="55906" cy="153741"/>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2"/>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4" name="Rectangle 93"/>
          <p:cNvSpPr/>
          <p:nvPr/>
        </p:nvSpPr>
        <p:spPr>
          <a:xfrm>
            <a:off x="1708914" y="5219211"/>
            <a:ext cx="753732" cy="307777"/>
          </a:xfrm>
          <a:prstGeom prst="rect">
            <a:avLst/>
          </a:prstGeom>
        </p:spPr>
        <p:txBody>
          <a:bodyPr wrap="none">
            <a:spAutoFit/>
          </a:bodyPr>
          <a:lstStyle/>
          <a:p>
            <a:pPr algn="ctr" eaLnBrk="1" hangingPunct="1"/>
            <a:r>
              <a:rPr lang="en-US" altLang="nl-BE" sz="1400" b="1" dirty="0">
                <a:solidFill>
                  <a:srgbClr val="1F3A6E"/>
                </a:solidFill>
                <a:latin typeface="Roboto Black" pitchFamily="2" charset="0"/>
                <a:ea typeface="Roboto Black" pitchFamily="2" charset="0"/>
                <a:cs typeface="Roboto Black" pitchFamily="2" charset="0"/>
              </a:rPr>
              <a:t>ICONS</a:t>
            </a:r>
          </a:p>
        </p:txBody>
      </p:sp>
      <p:sp>
        <p:nvSpPr>
          <p:cNvPr id="95" name="Rounded Rectangle 94"/>
          <p:cNvSpPr/>
          <p:nvPr/>
        </p:nvSpPr>
        <p:spPr>
          <a:xfrm>
            <a:off x="4738897" y="6011828"/>
            <a:ext cx="2594423" cy="396398"/>
          </a:xfrm>
          <a:prstGeom prst="roundRect">
            <a:avLst>
              <a:gd name="adj" fmla="val 1231"/>
            </a:avLst>
          </a:prstGeom>
          <a:solidFill>
            <a:schemeClr val="bg1"/>
          </a:solidFill>
          <a:ln>
            <a:solidFill>
              <a:srgbClr val="80E8AA"/>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4855778" y="6025361"/>
            <a:ext cx="2360661" cy="369332"/>
          </a:xfrm>
          <a:prstGeom prst="rect">
            <a:avLst/>
          </a:prstGeom>
        </p:spPr>
        <p:txBody>
          <a:bodyPr wrap="square">
            <a:spAutoFit/>
          </a:bodyPr>
          <a:lstStyle/>
          <a:p>
            <a:pPr algn="ctr" eaLnBrk="1" hangingPunct="1"/>
            <a:r>
              <a:rPr lang="en-US" altLang="nl-BE" sz="900" b="1" i="1" dirty="0">
                <a:solidFill>
                  <a:srgbClr val="1F3A6E"/>
                </a:solidFill>
                <a:latin typeface="Roboto Black" pitchFamily="2" charset="0"/>
                <a:ea typeface="Roboto Black" pitchFamily="2" charset="0"/>
                <a:cs typeface="Roboto Black" pitchFamily="2" charset="0"/>
              </a:rPr>
              <a:t>*coach who helps the hackers for the preparation of their final pitch</a:t>
            </a:r>
            <a:endParaRPr lang="en-US" altLang="nl-BE" sz="1000" b="1" i="1" dirty="0">
              <a:solidFill>
                <a:srgbClr val="1F3A6E"/>
              </a:solidFill>
              <a:latin typeface="Roboto Black" pitchFamily="2" charset="0"/>
              <a:ea typeface="Roboto Black" pitchFamily="2" charset="0"/>
              <a:cs typeface="Roboto Black" pitchFamily="2" charset="0"/>
            </a:endParaRPr>
          </a:p>
        </p:txBody>
      </p:sp>
      <p:sp>
        <p:nvSpPr>
          <p:cNvPr id="96" name="Shape 2581"/>
          <p:cNvSpPr/>
          <p:nvPr/>
        </p:nvSpPr>
        <p:spPr>
          <a:xfrm>
            <a:off x="2123474" y="5555497"/>
            <a:ext cx="404209" cy="404209"/>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1F3A6E"/>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5"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a:latin typeface="Roboto Black" panose="02000000000000000000"/>
              </a:rPr>
              <a:t>Hackers’ agenda</a:t>
            </a:r>
            <a:endParaRPr lang="en-US" altLang="nl-BE" b="1" dirty="0">
              <a:solidFill>
                <a:schemeClr val="accent1"/>
              </a:solidFill>
              <a:latin typeface="Roboto Black" panose="02000000000000000000"/>
            </a:endParaRPr>
          </a:p>
        </p:txBody>
      </p:sp>
      <p:sp>
        <p:nvSpPr>
          <p:cNvPr id="5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Thursday 11/10/2018 – Saturday 13/10/2018</a:t>
            </a:r>
          </a:p>
        </p:txBody>
      </p:sp>
    </p:spTree>
    <p:extLst>
      <p:ext uri="{BB962C8B-B14F-4D97-AF65-F5344CB8AC3E}">
        <p14:creationId xmlns:p14="http://schemas.microsoft.com/office/powerpoint/2010/main" val="1074483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5">
            <a:extLst>
              <a:ext uri="{FF2B5EF4-FFF2-40B4-BE49-F238E27FC236}">
                <a16:creationId xmlns:a16="http://schemas.microsoft.com/office/drawing/2014/main" id="{C1E72C6B-67FC-41CD-81D5-8DF2F39E645C}"/>
              </a:ext>
            </a:extLst>
          </p:cNvPr>
          <p:cNvPicPr>
            <a:picLocks noChangeAspect="1"/>
          </p:cNvPicPr>
          <p:nvPr/>
        </p:nvPicPr>
        <p:blipFill>
          <a:blip r:embed="rId2"/>
          <a:stretch>
            <a:fillRect/>
          </a:stretch>
        </p:blipFill>
        <p:spPr>
          <a:xfrm>
            <a:off x="1869698" y="1626391"/>
            <a:ext cx="8643078" cy="4832852"/>
          </a:xfrm>
          <a:prstGeom prst="rect">
            <a:avLst/>
          </a:prstGeom>
        </p:spPr>
      </p:pic>
      <p:sp>
        <p:nvSpPr>
          <p:cNvPr id="5" name="Titre 4">
            <a:extLst>
              <a:ext uri="{FF2B5EF4-FFF2-40B4-BE49-F238E27FC236}">
                <a16:creationId xmlns:a16="http://schemas.microsoft.com/office/drawing/2014/main" id="{A565F354-54B5-4EFD-ACE3-E2AE838187B1}"/>
              </a:ext>
            </a:extLst>
          </p:cNvPr>
          <p:cNvSpPr txBox="1">
            <a:spLocks/>
          </p:cNvSpPr>
          <p:nvPr/>
        </p:nvSpPr>
        <p:spPr>
          <a:xfrm>
            <a:off x="95237" y="142057"/>
            <a:ext cx="12192000" cy="621955"/>
          </a:xfrm>
          <a:prstGeom prst="rect">
            <a:avLst/>
          </a:prstGeom>
        </p:spPr>
        <p:txBody>
          <a:bodyPr vert="horz" wrap="square" lIns="91440" tIns="45720" rIns="91440" bIns="45720" rtlCol="0" anchor="ctr" anchorCtr="0">
            <a:noAutofit/>
          </a:bodyPr>
          <a:lstStyle>
            <a:lvl1pPr algn="ctr" defTabSz="914400" rtl="0" eaLnBrk="1" latinLnBrk="0" hangingPunct="1">
              <a:lnSpc>
                <a:spcPct val="90000"/>
              </a:lnSpc>
              <a:spcBef>
                <a:spcPct val="0"/>
              </a:spcBef>
              <a:buNone/>
              <a:defRPr sz="2500" kern="1200" cap="all" baseline="0">
                <a:solidFill>
                  <a:schemeClr val="tx2"/>
                </a:solidFill>
                <a:latin typeface="Titillium" panose="00000500000000000000" pitchFamily="50" charset="0"/>
                <a:ea typeface="+mj-ea"/>
                <a:cs typeface="+mj-cs"/>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100" normalizeH="0" baseline="0" noProof="0" dirty="0">
                <a:ln w="3175">
                  <a:noFill/>
                </a:ln>
                <a:solidFill>
                  <a:srgbClr val="002060"/>
                </a:solidFill>
                <a:effectLst/>
                <a:uLnTx/>
                <a:uFillTx/>
                <a:latin typeface="Segoe UI"/>
                <a:ea typeface="+mj-ea"/>
                <a:cs typeface="Segoe UI" pitchFamily="34" charset="0"/>
              </a:rPr>
              <a:t>TECHNOLOGICAL CHALLENGES</a:t>
            </a:r>
          </a:p>
        </p:txBody>
      </p:sp>
      <p:sp>
        <p:nvSpPr>
          <p:cNvPr id="6" name="TextBox 5">
            <a:extLst>
              <a:ext uri="{FF2B5EF4-FFF2-40B4-BE49-F238E27FC236}">
                <a16:creationId xmlns:a16="http://schemas.microsoft.com/office/drawing/2014/main" id="{10098A07-3DD7-4F6F-8A81-970087351ECA}"/>
              </a:ext>
            </a:extLst>
          </p:cNvPr>
          <p:cNvSpPr txBox="1"/>
          <p:nvPr/>
        </p:nvSpPr>
        <p:spPr>
          <a:xfrm>
            <a:off x="1642867" y="998527"/>
            <a:ext cx="518796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Operating with huge volumes</a:t>
            </a:r>
          </a:p>
        </p:txBody>
      </p:sp>
      <p:sp>
        <p:nvSpPr>
          <p:cNvPr id="7" name="TextBox 6">
            <a:extLst>
              <a:ext uri="{FF2B5EF4-FFF2-40B4-BE49-F238E27FC236}">
                <a16:creationId xmlns:a16="http://schemas.microsoft.com/office/drawing/2014/main" id="{D5C4D423-C7BA-4793-AEB1-B0018FB7FEF5}"/>
              </a:ext>
            </a:extLst>
          </p:cNvPr>
          <p:cNvSpPr txBox="1"/>
          <p:nvPr/>
        </p:nvSpPr>
        <p:spPr>
          <a:xfrm>
            <a:off x="6191236" y="998527"/>
            <a:ext cx="518796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AFAFA">
                    <a:lumMod val="10000"/>
                  </a:srgbClr>
                </a:solidFill>
                <a:effectLst/>
                <a:uLnTx/>
                <a:uFillTx/>
                <a:latin typeface="Segoe UI"/>
                <a:ea typeface="+mn-ea"/>
                <a:cs typeface="+mn-cs"/>
              </a:rPr>
              <a:t>Turn data into intelligent action</a:t>
            </a:r>
          </a:p>
        </p:txBody>
      </p:sp>
      <p:pic>
        <p:nvPicPr>
          <p:cNvPr id="8" name="Picture 7" descr="A close up of a logo&#10;&#10;Description generated with very high confidence">
            <a:extLst>
              <a:ext uri="{FF2B5EF4-FFF2-40B4-BE49-F238E27FC236}">
                <a16:creationId xmlns:a16="http://schemas.microsoft.com/office/drawing/2014/main" id="{CC6F9803-239E-4332-B2FA-B908AFC27A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1046" y="6210299"/>
            <a:ext cx="1104238" cy="497889"/>
          </a:xfrm>
          <a:prstGeom prst="rect">
            <a:avLst/>
          </a:prstGeom>
        </p:spPr>
      </p:pic>
    </p:spTree>
    <p:extLst>
      <p:ext uri="{BB962C8B-B14F-4D97-AF65-F5344CB8AC3E}">
        <p14:creationId xmlns:p14="http://schemas.microsoft.com/office/powerpoint/2010/main" val="370133492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nl-BE" b="1" dirty="0">
                <a:latin typeface="Roboto Black" panose="02000000000000000000"/>
              </a:rPr>
              <a:t>Challenge 5 – Sustainability:</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Data as an extra energy source for the future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3247" r="33275" b="-285"/>
          <a:stretch/>
        </p:blipFill>
        <p:spPr>
          <a:xfrm>
            <a:off x="4210329" y="2017624"/>
            <a:ext cx="3397624" cy="3827365"/>
          </a:xfrm>
          <a:prstGeom prst="rect">
            <a:avLst/>
          </a:prstGeom>
        </p:spPr>
      </p:pic>
    </p:spTree>
    <p:extLst>
      <p:ext uri="{BB962C8B-B14F-4D97-AF65-F5344CB8AC3E}">
        <p14:creationId xmlns:p14="http://schemas.microsoft.com/office/powerpoint/2010/main" val="308896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Afbeelding 35">
            <a:extLst>
              <a:ext uri="{FF2B5EF4-FFF2-40B4-BE49-F238E27FC236}">
                <a16:creationId xmlns:a16="http://schemas.microsoft.com/office/drawing/2014/main" id="{997A44CD-B5B7-4C03-B2F5-91F390FD2FF5}"/>
              </a:ext>
            </a:extLst>
          </p:cNvPr>
          <p:cNvPicPr>
            <a:picLocks noChangeAspect="1"/>
          </p:cNvPicPr>
          <p:nvPr/>
        </p:nvPicPr>
        <p:blipFill>
          <a:blip r:embed="rId2"/>
          <a:stretch>
            <a:fillRect/>
          </a:stretch>
        </p:blipFill>
        <p:spPr>
          <a:xfrm>
            <a:off x="550647" y="1849927"/>
            <a:ext cx="4851102" cy="4595325"/>
          </a:xfrm>
          <a:prstGeom prst="rect">
            <a:avLst/>
          </a:prstGeom>
        </p:spPr>
      </p:pic>
      <p:sp>
        <p:nvSpPr>
          <p:cNvPr id="2" name="Titel 1">
            <a:extLst>
              <a:ext uri="{FF2B5EF4-FFF2-40B4-BE49-F238E27FC236}">
                <a16:creationId xmlns:a16="http://schemas.microsoft.com/office/drawing/2014/main" id="{B2CE4E1A-D555-44B9-9A3E-476081F4FDAE}"/>
              </a:ext>
            </a:extLst>
          </p:cNvPr>
          <p:cNvSpPr>
            <a:spLocks noGrp="1"/>
          </p:cNvSpPr>
          <p:nvPr>
            <p:ph type="title"/>
          </p:nvPr>
        </p:nvSpPr>
        <p:spPr/>
        <p:txBody>
          <a:bodyPr>
            <a:normAutofit/>
          </a:bodyPr>
          <a:lstStyle/>
          <a:p>
            <a:r>
              <a:rPr lang="en-GB" sz="3200" dirty="0"/>
              <a:t>Context: “</a:t>
            </a:r>
            <a:r>
              <a:rPr lang="en-GB" sz="3200" i="1" dirty="0"/>
              <a:t>Road to a decarbonized world”</a:t>
            </a:r>
          </a:p>
        </p:txBody>
      </p:sp>
      <p:sp>
        <p:nvSpPr>
          <p:cNvPr id="19" name="Tekstvak 18">
            <a:extLst>
              <a:ext uri="{FF2B5EF4-FFF2-40B4-BE49-F238E27FC236}">
                <a16:creationId xmlns:a16="http://schemas.microsoft.com/office/drawing/2014/main" id="{0D587B21-BC83-4408-9CCC-3A2BC1EDD818}"/>
              </a:ext>
            </a:extLst>
          </p:cNvPr>
          <p:cNvSpPr txBox="1"/>
          <p:nvPr/>
        </p:nvSpPr>
        <p:spPr>
          <a:xfrm>
            <a:off x="6571561" y="2126809"/>
            <a:ext cx="4985133" cy="4133779"/>
          </a:xfrm>
          <a:prstGeom prst="rect">
            <a:avLst/>
          </a:prstGeom>
          <a:solidFill>
            <a:schemeClr val="accent5">
              <a:lumMod val="20000"/>
              <a:lumOff val="80000"/>
            </a:schemeClr>
          </a:solidFill>
          <a:ln w="38100">
            <a:solidFill>
              <a:schemeClr val="accent1">
                <a:lumMod val="50000"/>
              </a:schemeClr>
            </a:solidFill>
          </a:ln>
        </p:spPr>
        <p:txBody>
          <a:bodyPr wrap="square" lIns="180000" tIns="180000" rIns="180000" bIns="180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Current situation: </a:t>
            </a: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Big focus on introducing renewables in the electricity production sector</a:t>
            </a: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Widespread public knowledge and political support schemes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Straight forward technical solutions already available</a:t>
            </a:r>
            <a:b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br>
            <a:r>
              <a:rPr kumimoji="0" lang="en-GB" sz="5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 </a:t>
            </a:r>
            <a:br>
              <a:rPr kumimoji="0" lang="en-GB" sz="9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br>
            <a:r>
              <a:rPr kumimoji="0" lang="en-GB" sz="1200" b="1"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But: </a:t>
            </a: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Electricity only (small) part of total energy consumption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Question: </a:t>
            </a: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Do we need to push focus to other sectors?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Large energy consumption in other sectors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Currently almost exclusively use of fossil sources to meet energy demand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Introduction of renewable energy sources is not common yet, technology not yet competitive?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Solution? </a:t>
            </a: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Port of Antwerp is a hub where all sectors come together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If we create links between different sectors, can this be part of the solution (examples are electrical vehicles, Power-to-molecules installations, CHP’s,…)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How relevant is the local potential for energy production in a port environment (with huge imported energy flows)</a:t>
            </a:r>
            <a:endPar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0" name="Pijl: rechts 19">
            <a:extLst>
              <a:ext uri="{FF2B5EF4-FFF2-40B4-BE49-F238E27FC236}">
                <a16:creationId xmlns:a16="http://schemas.microsoft.com/office/drawing/2014/main" id="{8D7DB529-FF75-4B4E-A7F9-67EB949AB24F}"/>
              </a:ext>
            </a:extLst>
          </p:cNvPr>
          <p:cNvSpPr/>
          <p:nvPr/>
        </p:nvSpPr>
        <p:spPr>
          <a:xfrm>
            <a:off x="5443802" y="4006245"/>
            <a:ext cx="539393" cy="339048"/>
          </a:xfrm>
          <a:prstGeom prst="rightArrow">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1" name="Tekstvak 20">
            <a:extLst>
              <a:ext uri="{FF2B5EF4-FFF2-40B4-BE49-F238E27FC236}">
                <a16:creationId xmlns:a16="http://schemas.microsoft.com/office/drawing/2014/main" id="{2AE7118A-988B-4E46-8279-D274F77DD3AB}"/>
              </a:ext>
            </a:extLst>
          </p:cNvPr>
          <p:cNvSpPr txBox="1"/>
          <p:nvPr/>
        </p:nvSpPr>
        <p:spPr>
          <a:xfrm>
            <a:off x="633470" y="6026227"/>
            <a:ext cx="317285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000000"/>
                </a:solidFill>
                <a:effectLst/>
                <a:uLnTx/>
                <a:uFillTx/>
                <a:latin typeface="Corbel" panose="020B0503020204020204"/>
                <a:ea typeface="+mn-ea"/>
                <a:cs typeface="+mn-cs"/>
              </a:rPr>
              <a:t>Energy consumption in Belgium (2015) per sector</a:t>
            </a:r>
          </a:p>
        </p:txBody>
      </p:sp>
    </p:spTree>
    <p:extLst>
      <p:ext uri="{BB962C8B-B14F-4D97-AF65-F5344CB8AC3E}">
        <p14:creationId xmlns:p14="http://schemas.microsoft.com/office/powerpoint/2010/main" val="1131492962"/>
      </p:ext>
    </p:extLst>
  </p:cSld>
  <p:clrMapOvr>
    <a:masterClrMapping/>
  </p:clrMapOvr>
  <p:transition spd="slow" advTm="2000">
    <p:cover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95C25-0275-413A-A051-2B37B54E9D0E}"/>
              </a:ext>
            </a:extLst>
          </p:cNvPr>
          <p:cNvSpPr>
            <a:spLocks noGrp="1"/>
          </p:cNvSpPr>
          <p:nvPr>
            <p:ph type="ctrTitle"/>
          </p:nvPr>
        </p:nvSpPr>
        <p:spPr>
          <a:xfrm>
            <a:off x="1524000" y="1122363"/>
            <a:ext cx="9144000" cy="1006688"/>
          </a:xfrm>
        </p:spPr>
        <p:txBody>
          <a:bodyPr>
            <a:normAutofit/>
          </a:bodyPr>
          <a:lstStyle/>
          <a:p>
            <a:r>
              <a:rPr lang="en-GB" sz="4800" dirty="0"/>
              <a:t>The challenge</a:t>
            </a:r>
          </a:p>
        </p:txBody>
      </p:sp>
      <p:sp>
        <p:nvSpPr>
          <p:cNvPr id="3" name="Ondertitel 2">
            <a:extLst>
              <a:ext uri="{FF2B5EF4-FFF2-40B4-BE49-F238E27FC236}">
                <a16:creationId xmlns:a16="http://schemas.microsoft.com/office/drawing/2014/main" id="{D779FB83-1A6A-454E-B6B2-A21336FADD84}"/>
              </a:ext>
            </a:extLst>
          </p:cNvPr>
          <p:cNvSpPr>
            <a:spLocks noGrp="1"/>
          </p:cNvSpPr>
          <p:nvPr>
            <p:ph type="subTitle" idx="1"/>
          </p:nvPr>
        </p:nvSpPr>
        <p:spPr>
          <a:xfrm>
            <a:off x="1184349" y="2933200"/>
            <a:ext cx="10118473" cy="1388165"/>
          </a:xfrm>
        </p:spPr>
        <p:txBody>
          <a:bodyPr>
            <a:normAutofit lnSpcReduction="10000"/>
          </a:bodyPr>
          <a:lstStyle/>
          <a:p>
            <a:r>
              <a:rPr lang="en-GB" sz="2000" b="1" i="1" dirty="0"/>
              <a:t>How to ‘greenify’ different energy sectors in a port environment?</a:t>
            </a:r>
          </a:p>
          <a:p>
            <a:r>
              <a:rPr lang="en-GB" sz="2000" b="1" i="1" dirty="0"/>
              <a:t>Find synergies between sectors to enlarge potential advantages.</a:t>
            </a:r>
          </a:p>
          <a:p>
            <a:r>
              <a:rPr lang="en-GB" sz="2000" b="1" i="1" dirty="0"/>
              <a:t>What are the positive effects of electrifying the transport, heat and/or chemical sector. What is the potential positive effect on the environment? What is their effect on the electrical grid?</a:t>
            </a:r>
          </a:p>
          <a:p>
            <a:endParaRPr lang="en-GB" sz="2000" b="1" i="1" dirty="0"/>
          </a:p>
          <a:p>
            <a:endParaRPr lang="en-GB" sz="2000" b="1" i="1" dirty="0"/>
          </a:p>
        </p:txBody>
      </p:sp>
    </p:spTree>
    <p:extLst>
      <p:ext uri="{BB962C8B-B14F-4D97-AF65-F5344CB8AC3E}">
        <p14:creationId xmlns:p14="http://schemas.microsoft.com/office/powerpoint/2010/main" val="858149372"/>
      </p:ext>
    </p:extLst>
  </p:cSld>
  <p:clrMapOvr>
    <a:masterClrMapping/>
  </p:clrMapOvr>
  <p:transition spd="slow" advTm="2000">
    <p:cover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F3828C-4483-4D99-A5ED-CC73322A8F77}"/>
              </a:ext>
            </a:extLst>
          </p:cNvPr>
          <p:cNvSpPr>
            <a:spLocks noGrp="1"/>
          </p:cNvSpPr>
          <p:nvPr>
            <p:ph type="title"/>
          </p:nvPr>
        </p:nvSpPr>
        <p:spPr>
          <a:xfrm>
            <a:off x="1142999" y="609600"/>
            <a:ext cx="10121747" cy="1356360"/>
          </a:xfrm>
        </p:spPr>
        <p:txBody>
          <a:bodyPr>
            <a:normAutofit/>
          </a:bodyPr>
          <a:lstStyle/>
          <a:p>
            <a:r>
              <a:rPr lang="en-GB" sz="3200" dirty="0"/>
              <a:t>Example 1: Electric applications in transport to incorporate variable renewable energy</a:t>
            </a:r>
          </a:p>
        </p:txBody>
      </p:sp>
      <p:pic>
        <p:nvPicPr>
          <p:cNvPr id="5" name="Picture 4" descr="Image result for pv zon katoen natie">
            <a:extLst>
              <a:ext uri="{FF2B5EF4-FFF2-40B4-BE49-F238E27FC236}">
                <a16:creationId xmlns:a16="http://schemas.microsoft.com/office/drawing/2014/main" id="{A5239529-9C39-4618-9A3E-4452A750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353" y="4656235"/>
            <a:ext cx="2787267" cy="184656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electric vehicles pv">
            <a:extLst>
              <a:ext uri="{FF2B5EF4-FFF2-40B4-BE49-F238E27FC236}">
                <a16:creationId xmlns:a16="http://schemas.microsoft.com/office/drawing/2014/main" id="{3C39C7C1-CA7F-4D66-8729-B01145C3C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6303" y="1895819"/>
            <a:ext cx="3933021" cy="2623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D711DCD1-617D-491C-AF6F-CA07E669113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3" b="26133"/>
          <a:stretch/>
        </p:blipFill>
        <p:spPr bwMode="auto">
          <a:xfrm>
            <a:off x="7084658" y="5419772"/>
            <a:ext cx="1028115" cy="592249"/>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091508CD-5E60-44B1-999B-E06086329477}"/>
              </a:ext>
            </a:extLst>
          </p:cNvPr>
          <p:cNvSpPr txBox="1"/>
          <p:nvPr/>
        </p:nvSpPr>
        <p:spPr>
          <a:xfrm>
            <a:off x="556353" y="2163713"/>
            <a:ext cx="4665642" cy="4241500"/>
          </a:xfrm>
          <a:prstGeom prst="rect">
            <a:avLst/>
          </a:prstGeom>
          <a:solidFill>
            <a:schemeClr val="accent5">
              <a:lumMod val="20000"/>
              <a:lumOff val="80000"/>
            </a:schemeClr>
          </a:solidFill>
          <a:ln w="38100">
            <a:solidFill>
              <a:schemeClr val="accent1">
                <a:lumMod val="50000"/>
              </a:schemeClr>
            </a:solidFill>
          </a:ln>
        </p:spPr>
        <p:txBody>
          <a:bodyPr wrap="square" lIns="180000" tIns="180000" rIns="180000" bIns="180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Problem</a:t>
            </a: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Air pollution and CO</a:t>
            </a:r>
            <a:r>
              <a:rPr kumimoji="0" lang="en-GB" sz="1200" b="0" i="0" u="none" strike="noStrike" kern="1200" cap="none" spc="0" normalizeH="0" baseline="-2500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2</a:t>
            </a: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 emissions due burning of fossil fuels in internal combustion engines in transport applications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Distributed energy production puts a burden on the electricity grid (capacity transformers, voltage on grid,…)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Integrated solution</a:t>
            </a: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Can battery electric vehicles solve the problem of the non-synchronicity between renewable production and transport services?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Can battery electric vehicles avoid the need for additional investments on grid infrastructure due compensating during overloads? Thus balancing out the local grid?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What does 200 MW of PV mean for the transport sector? How many employees in the port can drive on the energy produced? What could be the possible effect for air quality?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Additional applications?</a:t>
            </a:r>
            <a:endPar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Shore power with battery capacity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Charging of inland barges (or smaller short sea vessels)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Forklifts, cranes, trucking,…?</a:t>
            </a:r>
          </a:p>
        </p:txBody>
      </p:sp>
      <p:pic>
        <p:nvPicPr>
          <p:cNvPr id="4102" name="Picture 6" descr="Image result for inland vessel electric">
            <a:extLst>
              <a:ext uri="{FF2B5EF4-FFF2-40B4-BE49-F238E27FC236}">
                <a16:creationId xmlns:a16="http://schemas.microsoft.com/office/drawing/2014/main" id="{6ED0E27C-A514-4E91-A11D-9E9576102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42" y="4656235"/>
            <a:ext cx="3302765" cy="18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905518"/>
      </p:ext>
    </p:extLst>
  </p:cSld>
  <p:clrMapOvr>
    <a:masterClrMapping/>
  </p:clrMapOvr>
  <p:transition spd="slow" advTm="2000">
    <p:cover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CE4E1A-D555-44B9-9A3E-476081F4FDAE}"/>
              </a:ext>
            </a:extLst>
          </p:cNvPr>
          <p:cNvSpPr>
            <a:spLocks noGrp="1"/>
          </p:cNvSpPr>
          <p:nvPr>
            <p:ph type="title"/>
          </p:nvPr>
        </p:nvSpPr>
        <p:spPr>
          <a:xfrm>
            <a:off x="1142999" y="609600"/>
            <a:ext cx="10149289" cy="1356360"/>
          </a:xfrm>
        </p:spPr>
        <p:txBody>
          <a:bodyPr/>
          <a:lstStyle/>
          <a:p>
            <a:r>
              <a:rPr lang="en-GB" sz="3200"/>
              <a:t>Example 2: From power to fuels and/or chemical feedstock</a:t>
            </a:r>
            <a:endParaRPr lang="en-GB"/>
          </a:p>
        </p:txBody>
      </p:sp>
      <p:pic>
        <p:nvPicPr>
          <p:cNvPr id="6" name="Picture 2" descr="Image result for windturbine haven van antwerpen">
            <a:extLst>
              <a:ext uri="{FF2B5EF4-FFF2-40B4-BE49-F238E27FC236}">
                <a16:creationId xmlns:a16="http://schemas.microsoft.com/office/drawing/2014/main" id="{83C11D89-6B16-4E31-9429-9E35C56EE5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9326" y="1965960"/>
            <a:ext cx="3397049" cy="22549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electrolysis hydrogenics">
            <a:extLst>
              <a:ext uri="{FF2B5EF4-FFF2-40B4-BE49-F238E27FC236}">
                <a16:creationId xmlns:a16="http://schemas.microsoft.com/office/drawing/2014/main" id="{24EDB19B-D878-4659-85FE-1B17D0A0E5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4112" y="1965960"/>
            <a:ext cx="2717914" cy="18804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ydrogen carrier kawasaki">
            <a:extLst>
              <a:ext uri="{FF2B5EF4-FFF2-40B4-BE49-F238E27FC236}">
                <a16:creationId xmlns:a16="http://schemas.microsoft.com/office/drawing/2014/main" id="{D8AA1FDC-5504-4AB6-B4AA-D8488ADA9C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046" y="4341156"/>
            <a:ext cx="3086132" cy="2202727"/>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888423A3-8658-463D-A100-8C668B1C1737}"/>
              </a:ext>
            </a:extLst>
          </p:cNvPr>
          <p:cNvSpPr txBox="1"/>
          <p:nvPr/>
        </p:nvSpPr>
        <p:spPr>
          <a:xfrm>
            <a:off x="743640" y="1965960"/>
            <a:ext cx="4004630" cy="4241500"/>
          </a:xfrm>
          <a:prstGeom prst="rect">
            <a:avLst/>
          </a:prstGeom>
          <a:solidFill>
            <a:schemeClr val="accent5">
              <a:lumMod val="20000"/>
              <a:lumOff val="80000"/>
            </a:schemeClr>
          </a:solidFill>
          <a:ln w="38100">
            <a:solidFill>
              <a:schemeClr val="accent1">
                <a:lumMod val="50000"/>
              </a:schemeClr>
            </a:solidFill>
          </a:ln>
        </p:spPr>
        <p:txBody>
          <a:bodyPr wrap="square" lIns="180000" tIns="180000" rIns="180000" bIns="180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Problem</a:t>
            </a: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How to make the shipping sector and the chemical industry less dependent on fossil sources?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Integrated solution</a:t>
            </a: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Production of hydrogen on site (from wind turbines) for small niche applications to stabilise the local grid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Import of hydrogen produced by cheap renewable energy cross-ocean to produce base products for the chemistry sector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Additional questions?</a:t>
            </a:r>
            <a:endPar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A6B727">
                    <a:lumMod val="75000"/>
                  </a:srgbClr>
                </a:solidFill>
                <a:effectLst/>
                <a:uLnTx/>
                <a:uFillTx/>
                <a:latin typeface="Arial" panose="020B0604020202020204" pitchFamily="34" charset="0"/>
                <a:ea typeface="+mn-ea"/>
                <a:cs typeface="Arial" panose="020B0604020202020204" pitchFamily="34" charset="0"/>
              </a:rPr>
              <a:t>By 2020, 250MW installed wind capacity is expected in the port of Antwerp. Is there a over-capacity expected? Which niche-markets can be filled up by this green energy? How much hydrogen is realistic to be imported? How much hydrogen is needed to make the industry more sustainable</a:t>
            </a:r>
          </a:p>
        </p:txBody>
      </p:sp>
    </p:spTree>
    <p:extLst>
      <p:ext uri="{BB962C8B-B14F-4D97-AF65-F5344CB8AC3E}">
        <p14:creationId xmlns:p14="http://schemas.microsoft.com/office/powerpoint/2010/main" val="1596832339"/>
      </p:ext>
    </p:extLst>
  </p:cSld>
  <p:clrMapOvr>
    <a:masterClrMapping/>
  </p:clrMapOvr>
  <p:transition spd="slow" advTm="2000">
    <p:cover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nl-BE" b="1" dirty="0">
                <a:latin typeface="Roboto Black" panose="02000000000000000000"/>
              </a:rPr>
              <a:t>Challenge 6 – Education through gamification</a:t>
            </a:r>
            <a:endParaRPr lang="en-US" altLang="nl-BE" b="1" dirty="0">
              <a:solidFill>
                <a:schemeClr val="accent1"/>
              </a:solidFill>
              <a:latin typeface="Roboto Black" panose="0200000000000000000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93" b="536"/>
          <a:stretch/>
        </p:blipFill>
        <p:spPr>
          <a:xfrm>
            <a:off x="979954" y="2080377"/>
            <a:ext cx="3390383" cy="3795987"/>
          </a:xfrm>
          <a:prstGeom prst="rect">
            <a:avLst/>
          </a:prstGeom>
        </p:spPr>
      </p:pic>
      <p:sp>
        <p:nvSpPr>
          <p:cNvPr id="6" name="Text Placeholder 32"/>
          <p:cNvSpPr txBox="1">
            <a:spLocks/>
          </p:cNvSpPr>
          <p:nvPr/>
        </p:nvSpPr>
        <p:spPr bwMode="auto">
          <a:xfrm>
            <a:off x="4865605" y="2288415"/>
            <a:ext cx="6017549" cy="2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514350" indent="-1714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857250" indent="-17145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200150" indent="-17145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543050" indent="-17145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0002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4574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9146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371850" indent="-17145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r>
              <a:rPr lang="en-US" sz="1600" dirty="0">
                <a:latin typeface="Roboto Black" panose="02000000000000000000"/>
              </a:rPr>
              <a:t>Challenge: Improve the image of the port industry to attract more students and professionals. </a:t>
            </a:r>
            <a:br>
              <a:rPr lang="en-US" sz="1600" dirty="0">
                <a:latin typeface="Roboto Black" panose="02000000000000000000"/>
              </a:rPr>
            </a:br>
            <a:endParaRPr lang="en-US" sz="1600" dirty="0">
              <a:latin typeface="Roboto Black" panose="02000000000000000000"/>
            </a:endParaRPr>
          </a:p>
          <a:p>
            <a:r>
              <a:rPr lang="en-US" sz="1600" dirty="0">
                <a:latin typeface="Roboto Black" panose="02000000000000000000"/>
              </a:rPr>
              <a:t>Challenge: Apply serious gaming to improve work processes within the port of Antwerp</a:t>
            </a:r>
            <a:br>
              <a:rPr lang="en-US" sz="1600" dirty="0">
                <a:latin typeface="Roboto Black" panose="02000000000000000000"/>
              </a:rPr>
            </a:br>
            <a:endParaRPr lang="en-US" sz="1600" dirty="0">
              <a:latin typeface="Roboto Black" panose="02000000000000000000"/>
            </a:endParaRPr>
          </a:p>
          <a:p>
            <a:r>
              <a:rPr lang="en-US" sz="1600" dirty="0">
                <a:latin typeface="Roboto Black" panose="02000000000000000000"/>
              </a:rPr>
              <a:t>Teaser: </a:t>
            </a:r>
            <a:r>
              <a:rPr lang="en-US" sz="1600" dirty="0">
                <a:latin typeface="Roboto Black" panose="02000000000000000000"/>
                <a:hlinkClick r:id="rId4"/>
              </a:rPr>
              <a:t>https://www.youtube.com/watch?v=RsMnN-WSObQ</a:t>
            </a:r>
            <a:r>
              <a:rPr lang="en-US" sz="1600" dirty="0">
                <a:latin typeface="Roboto Black" panose="02000000000000000000"/>
              </a:rPr>
              <a:t> </a:t>
            </a:r>
            <a:br>
              <a:rPr lang="en-US" sz="1600" dirty="0">
                <a:latin typeface="Roboto Black" panose="02000000000000000000"/>
              </a:rPr>
            </a:br>
            <a:br>
              <a:rPr lang="en-US" sz="1600" dirty="0">
                <a:latin typeface="Roboto Black" panose="02000000000000000000"/>
              </a:rPr>
            </a:br>
            <a:endParaRPr lang="en-US" sz="1600" b="1" dirty="0">
              <a:latin typeface="Roboto Black" panose="02000000000000000000"/>
            </a:endParaRPr>
          </a:p>
          <a:p>
            <a:pPr>
              <a:buNone/>
            </a:pPr>
            <a:endParaRPr lang="en-US" sz="1600" b="1" dirty="0">
              <a:latin typeface="Roboto Black" panose="02000000000000000000"/>
            </a:endParaRPr>
          </a:p>
        </p:txBody>
      </p:sp>
    </p:spTree>
    <p:extLst>
      <p:ext uri="{BB962C8B-B14F-4D97-AF65-F5344CB8AC3E}">
        <p14:creationId xmlns:p14="http://schemas.microsoft.com/office/powerpoint/2010/main" val="2234642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B0CCE0A-E19E-3447-B0FE-8FF0022199AF}"/>
              </a:ext>
            </a:extLst>
          </p:cNvPr>
          <p:cNvSpPr>
            <a:spLocks noGrp="1"/>
          </p:cNvSpPr>
          <p:nvPr>
            <p:ph type="body" sz="quarter" idx="11"/>
          </p:nvPr>
        </p:nvSpPr>
        <p:spPr/>
        <p:txBody>
          <a:bodyPr/>
          <a:lstStyle/>
          <a:p>
            <a:r>
              <a:rPr lang="nl-BE" dirty="0"/>
              <a:t>Prizes</a:t>
            </a:r>
          </a:p>
        </p:txBody>
      </p:sp>
      <p:sp>
        <p:nvSpPr>
          <p:cNvPr id="4" name="Text Placeholder 1">
            <a:extLst>
              <a:ext uri="{FF2B5EF4-FFF2-40B4-BE49-F238E27FC236}">
                <a16:creationId xmlns:a16="http://schemas.microsoft.com/office/drawing/2014/main" id="{1465F653-5FC3-144F-BD89-0EA59F44C535}"/>
              </a:ext>
            </a:extLst>
          </p:cNvPr>
          <p:cNvSpPr txBox="1">
            <a:spLocks/>
          </p:cNvSpPr>
          <p:nvPr/>
        </p:nvSpPr>
        <p:spPr>
          <a:xfrm>
            <a:off x="1499798" y="1857784"/>
            <a:ext cx="8776966" cy="4065344"/>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nl-BE" dirty="0">
                <a:latin typeface="Roboto Black" panose="02000000000000000000"/>
              </a:rPr>
              <a:t>Winning team: cash prize of 5000€</a:t>
            </a:r>
          </a:p>
          <a:p>
            <a:pPr eaLnBrk="1" hangingPunct="1"/>
            <a:r>
              <a:rPr lang="en-US" altLang="nl-BE" dirty="0">
                <a:latin typeface="Roboto Black" panose="02000000000000000000"/>
              </a:rPr>
              <a:t>Ticket to the Internet of Things Postgraduate of Antwerp University</a:t>
            </a:r>
          </a:p>
          <a:p>
            <a:pPr eaLnBrk="1" hangingPunct="1"/>
            <a:r>
              <a:rPr lang="en-US" altLang="nl-BE" dirty="0">
                <a:latin typeface="Roboto Black" panose="02000000000000000000"/>
              </a:rPr>
              <a:t>Work space for 3 months in The Beacon (Antwerp)</a:t>
            </a:r>
          </a:p>
          <a:p>
            <a:pPr eaLnBrk="1" hangingPunct="1"/>
            <a:r>
              <a:rPr lang="en-US" altLang="nl-BE" dirty="0">
                <a:latin typeface="Roboto Black" panose="02000000000000000000"/>
              </a:rPr>
              <a:t>Access to the acceleration track of </a:t>
            </a:r>
            <a:r>
              <a:rPr lang="en-US" altLang="nl-BE" dirty="0" err="1">
                <a:latin typeface="Roboto Black" panose="02000000000000000000"/>
              </a:rPr>
              <a:t>Voka-Alfaport</a:t>
            </a:r>
            <a:endParaRPr lang="en-US" altLang="nl-BE" dirty="0">
              <a:latin typeface="Roboto Black" panose="02000000000000000000"/>
            </a:endParaRPr>
          </a:p>
          <a:p>
            <a:pPr eaLnBrk="1" hangingPunct="1"/>
            <a:r>
              <a:rPr lang="en-US" altLang="nl-BE" dirty="0">
                <a:latin typeface="Roboto Black" panose="02000000000000000000"/>
              </a:rPr>
              <a:t>Coaching &amp; mentoring from industry experts</a:t>
            </a:r>
          </a:p>
          <a:p>
            <a:pPr eaLnBrk="1" hangingPunct="1"/>
            <a:r>
              <a:rPr lang="en-US" altLang="nl-BE" dirty="0">
                <a:latin typeface="Roboto Black" panose="02000000000000000000"/>
              </a:rPr>
              <a:t>Co-envision session with </a:t>
            </a:r>
            <a:r>
              <a:rPr lang="en-US" altLang="nl-BE" dirty="0" err="1">
                <a:latin typeface="Roboto Black" panose="02000000000000000000"/>
              </a:rPr>
              <a:t>Nxtport</a:t>
            </a:r>
            <a:endParaRPr lang="en-US" altLang="nl-BE" dirty="0">
              <a:latin typeface="Roboto Black" panose="02000000000000000000"/>
            </a:endParaRPr>
          </a:p>
          <a:p>
            <a:pPr eaLnBrk="1" hangingPunct="1"/>
            <a:r>
              <a:rPr lang="en-US" altLang="nl-BE" dirty="0">
                <a:latin typeface="Roboto Black" panose="02000000000000000000"/>
              </a:rPr>
              <a:t>Possibility to set up a POC for the Port of Antwerp</a:t>
            </a:r>
            <a:br>
              <a:rPr lang="en-US" altLang="nl-BE" dirty="0">
                <a:latin typeface="Roboto Black" panose="02000000000000000000"/>
              </a:rPr>
            </a:br>
            <a:r>
              <a:rPr lang="en-US" altLang="nl-BE" dirty="0">
                <a:solidFill>
                  <a:schemeClr val="accent1"/>
                </a:solidFill>
                <a:latin typeface="Roboto Black" panose="02000000000000000000"/>
              </a:rPr>
              <a:t> </a:t>
            </a:r>
          </a:p>
        </p:txBody>
      </p:sp>
    </p:spTree>
    <p:extLst>
      <p:ext uri="{BB962C8B-B14F-4D97-AF65-F5344CB8AC3E}">
        <p14:creationId xmlns:p14="http://schemas.microsoft.com/office/powerpoint/2010/main" val="174747761"/>
      </p:ext>
    </p:extLst>
  </p:cSld>
  <p:clrMapOvr>
    <a:masterClrMapping/>
  </p:clrMapOvr>
  <p:transition spd="slow" advTm="2000">
    <p:cover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B0CCE0A-E19E-3447-B0FE-8FF0022199AF}"/>
              </a:ext>
            </a:extLst>
          </p:cNvPr>
          <p:cNvSpPr>
            <a:spLocks noGrp="1"/>
          </p:cNvSpPr>
          <p:nvPr>
            <p:ph type="body" sz="quarter" idx="11"/>
          </p:nvPr>
        </p:nvSpPr>
        <p:spPr/>
        <p:txBody>
          <a:bodyPr/>
          <a:lstStyle/>
          <a:p>
            <a:r>
              <a:rPr lang="nl-BE" dirty="0"/>
              <a:t>Practical</a:t>
            </a:r>
          </a:p>
        </p:txBody>
      </p:sp>
      <p:sp>
        <p:nvSpPr>
          <p:cNvPr id="4" name="Text Placeholder 1">
            <a:extLst>
              <a:ext uri="{FF2B5EF4-FFF2-40B4-BE49-F238E27FC236}">
                <a16:creationId xmlns:a16="http://schemas.microsoft.com/office/drawing/2014/main" id="{1465F653-5FC3-144F-BD89-0EA59F44C535}"/>
              </a:ext>
            </a:extLst>
          </p:cNvPr>
          <p:cNvSpPr txBox="1">
            <a:spLocks/>
          </p:cNvSpPr>
          <p:nvPr/>
        </p:nvSpPr>
        <p:spPr>
          <a:xfrm>
            <a:off x="1499798" y="1857784"/>
            <a:ext cx="8776966" cy="4065344"/>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nl-BE" dirty="0">
                <a:latin typeface="Roboto Black" panose="02000000000000000000"/>
              </a:rPr>
              <a:t>Participation is free, 25€ no-show fee</a:t>
            </a:r>
          </a:p>
          <a:p>
            <a:pPr eaLnBrk="1" hangingPunct="1"/>
            <a:r>
              <a:rPr lang="en-US" altLang="nl-BE" dirty="0">
                <a:latin typeface="Roboto Black" panose="02000000000000000000"/>
              </a:rPr>
              <a:t>Free food &amp; drinks</a:t>
            </a:r>
          </a:p>
          <a:p>
            <a:pPr eaLnBrk="1" hangingPunct="1"/>
            <a:r>
              <a:rPr lang="en-US" altLang="nl-BE" dirty="0">
                <a:latin typeface="Roboto Black" panose="02000000000000000000"/>
              </a:rPr>
              <a:t>Possible to sleep over &amp; shower (50 spots available)</a:t>
            </a:r>
          </a:p>
          <a:p>
            <a:pPr eaLnBrk="1" hangingPunct="1"/>
            <a:r>
              <a:rPr lang="en-US" altLang="nl-BE" dirty="0">
                <a:latin typeface="Roboto Black" panose="02000000000000000000"/>
              </a:rPr>
              <a:t>Everything is provided for you, just bring your laptop and some good ideas! </a:t>
            </a:r>
            <a:r>
              <a:rPr lang="en-US" altLang="nl-BE" dirty="0">
                <a:latin typeface="Roboto Black" panose="02000000000000000000"/>
                <a:sym typeface="Wingdings" pitchFamily="2" charset="2"/>
              </a:rPr>
              <a:t></a:t>
            </a:r>
            <a:r>
              <a:rPr lang="en-US" altLang="nl-BE" dirty="0">
                <a:latin typeface="Roboto Black" panose="02000000000000000000"/>
              </a:rPr>
              <a:t> </a:t>
            </a:r>
            <a:br>
              <a:rPr lang="en-US" altLang="nl-BE" dirty="0">
                <a:latin typeface="Roboto Black" panose="02000000000000000000"/>
              </a:rPr>
            </a:br>
            <a:r>
              <a:rPr lang="en-US" altLang="nl-BE" dirty="0">
                <a:solidFill>
                  <a:schemeClr val="accent1"/>
                </a:solidFill>
                <a:latin typeface="Roboto Black" panose="02000000000000000000"/>
              </a:rPr>
              <a:t> </a:t>
            </a:r>
          </a:p>
        </p:txBody>
      </p:sp>
    </p:spTree>
    <p:extLst>
      <p:ext uri="{BB962C8B-B14F-4D97-AF65-F5344CB8AC3E}">
        <p14:creationId xmlns:p14="http://schemas.microsoft.com/office/powerpoint/2010/main" val="1800684345"/>
      </p:ext>
    </p:extLst>
  </p:cSld>
  <p:clrMapOvr>
    <a:masterClrMapping/>
  </p:clrMapOvr>
  <p:transition spd="slow" advTm="2000">
    <p:cover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Placeholder 1"/>
          <p:cNvSpPr>
            <a:spLocks noGrp="1"/>
          </p:cNvSpPr>
          <p:nvPr>
            <p:ph type="body" sz="quarter" idx="14"/>
          </p:nvPr>
        </p:nvSpPr>
        <p:spPr>
          <a:xfrm>
            <a:off x="2659857" y="1680363"/>
            <a:ext cx="6872287" cy="471202"/>
          </a:xfrm>
        </p:spPr>
        <p:txBody>
          <a:bodyPr/>
          <a:lstStyle/>
          <a:p>
            <a:pPr algn="ctr"/>
            <a:br>
              <a:rPr lang="en-US" altLang="nl-BE" dirty="0">
                <a:latin typeface="Roboto Black" panose="02000000000000000000"/>
              </a:rPr>
            </a:br>
            <a:r>
              <a:rPr lang="en-US" altLang="nl-BE" dirty="0">
                <a:latin typeface="Roboto Black" panose="02000000000000000000"/>
              </a:rPr>
              <a:t>Ready to participate?</a:t>
            </a:r>
            <a:br>
              <a:rPr lang="en-US" altLang="nl-BE" dirty="0">
                <a:solidFill>
                  <a:schemeClr val="accent1"/>
                </a:solidFill>
                <a:latin typeface="Roboto Black" panose="02000000000000000000"/>
              </a:rPr>
            </a:br>
            <a:br>
              <a:rPr lang="en-US" altLang="nl-BE" dirty="0">
                <a:solidFill>
                  <a:schemeClr val="accent1"/>
                </a:solidFill>
                <a:latin typeface="Roboto Black" panose="02000000000000000000"/>
              </a:rPr>
            </a:br>
            <a:r>
              <a:rPr lang="en-US" altLang="nl-BE" dirty="0">
                <a:solidFill>
                  <a:schemeClr val="accent1"/>
                </a:solidFill>
                <a:latin typeface="Roboto Black" panose="02000000000000000000"/>
              </a:rPr>
              <a:t>Register via </a:t>
            </a:r>
            <a:r>
              <a:rPr lang="en-US" altLang="nl-BE" dirty="0">
                <a:solidFill>
                  <a:schemeClr val="accent1"/>
                </a:solidFill>
                <a:latin typeface="Roboto Black" panose="02000000000000000000"/>
                <a:hlinkClick r:id="rId3"/>
              </a:rPr>
              <a:t>www.chainporthack.com/antwerp</a:t>
            </a:r>
            <a:r>
              <a:rPr lang="en-US" altLang="nl-BE" dirty="0">
                <a:solidFill>
                  <a:schemeClr val="accent1"/>
                </a:solidFill>
                <a:latin typeface="Roboto Black" panose="02000000000000000000"/>
              </a:rPr>
              <a: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012" y="5640718"/>
            <a:ext cx="2024366" cy="65047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017" y="5204328"/>
            <a:ext cx="1114076" cy="11140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8907" y="5358379"/>
            <a:ext cx="1442016" cy="95930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1179" y="5738479"/>
            <a:ext cx="2029962" cy="4533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a:latin typeface="Roboto Black" panose="02000000000000000000"/>
              </a:rPr>
              <a:t>Themes </a:t>
            </a:r>
            <a:r>
              <a:rPr lang="en-US" altLang="nl-BE" b="1" dirty="0" err="1">
                <a:latin typeface="Roboto Black" panose="02000000000000000000"/>
              </a:rPr>
              <a:t>ChainPort</a:t>
            </a:r>
            <a:r>
              <a:rPr lang="en-US" altLang="nl-BE" b="1" dirty="0">
                <a:latin typeface="Roboto Black" panose="02000000000000000000"/>
              </a:rPr>
              <a:t> Hackathon</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6 challenges – ready to be solved!</a:t>
            </a:r>
          </a:p>
        </p:txBody>
      </p:sp>
      <p:pic>
        <p:nvPicPr>
          <p:cNvPr id="6" name="Picture 5"/>
          <p:cNvPicPr>
            <a:picLocks noChangeAspect="1"/>
          </p:cNvPicPr>
          <p:nvPr/>
        </p:nvPicPr>
        <p:blipFill>
          <a:blip r:embed="rId3"/>
          <a:stretch>
            <a:fillRect/>
          </a:stretch>
        </p:blipFill>
        <p:spPr>
          <a:xfrm>
            <a:off x="834793" y="1997690"/>
            <a:ext cx="10148696" cy="3838380"/>
          </a:xfrm>
          <a:prstGeom prst="rect">
            <a:avLst/>
          </a:prstGeom>
        </p:spPr>
      </p:pic>
    </p:spTree>
    <p:extLst>
      <p:ext uri="{BB962C8B-B14F-4D97-AF65-F5344CB8AC3E}">
        <p14:creationId xmlns:p14="http://schemas.microsoft.com/office/powerpoint/2010/main" val="390521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err="1">
                <a:latin typeface="Roboto Black" panose="02000000000000000000"/>
              </a:rPr>
              <a:t>Thema’s</a:t>
            </a:r>
            <a:r>
              <a:rPr lang="en-US" altLang="nl-BE" b="1" dirty="0">
                <a:latin typeface="Roboto Black" panose="02000000000000000000"/>
              </a:rPr>
              <a:t> </a:t>
            </a:r>
            <a:r>
              <a:rPr lang="en-US" altLang="nl-BE" b="1" dirty="0" err="1">
                <a:latin typeface="Roboto Black" panose="02000000000000000000"/>
              </a:rPr>
              <a:t>ChainPort</a:t>
            </a:r>
            <a:r>
              <a:rPr lang="en-US" altLang="nl-BE" b="1" dirty="0">
                <a:latin typeface="Roboto Black" panose="02000000000000000000"/>
              </a:rPr>
              <a:t> Hackathon</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6 challenges – </a:t>
            </a:r>
            <a:r>
              <a:rPr lang="en-US" altLang="nl-BE" sz="1400" dirty="0" err="1">
                <a:solidFill>
                  <a:schemeClr val="accent1"/>
                </a:solidFill>
                <a:latin typeface="Roboto Black" panose="02000000000000000000"/>
              </a:rPr>
              <a:t>klaar</a:t>
            </a:r>
            <a:r>
              <a:rPr lang="en-US" altLang="nl-BE" sz="1400" dirty="0">
                <a:solidFill>
                  <a:schemeClr val="accent1"/>
                </a:solidFill>
                <a:latin typeface="Roboto Black" panose="02000000000000000000"/>
              </a:rPr>
              <a:t> om </a:t>
            </a:r>
            <a:r>
              <a:rPr lang="en-US" altLang="nl-BE" sz="1400" dirty="0" err="1">
                <a:solidFill>
                  <a:schemeClr val="accent1"/>
                </a:solidFill>
                <a:latin typeface="Roboto Black" panose="02000000000000000000"/>
              </a:rPr>
              <a:t>opgelost</a:t>
            </a:r>
            <a:r>
              <a:rPr lang="en-US" altLang="nl-BE" sz="1400" dirty="0">
                <a:solidFill>
                  <a:schemeClr val="accent1"/>
                </a:solidFill>
                <a:latin typeface="Roboto Black" panose="02000000000000000000"/>
              </a:rPr>
              <a:t> </a:t>
            </a:r>
            <a:r>
              <a:rPr lang="en-US" altLang="nl-BE" sz="1400" dirty="0" err="1">
                <a:solidFill>
                  <a:schemeClr val="accent1"/>
                </a:solidFill>
                <a:latin typeface="Roboto Black" panose="02000000000000000000"/>
              </a:rPr>
              <a:t>te</a:t>
            </a:r>
            <a:r>
              <a:rPr lang="en-US" altLang="nl-BE" sz="1400" dirty="0">
                <a:solidFill>
                  <a:schemeClr val="accent1"/>
                </a:solidFill>
                <a:latin typeface="Roboto Black" panose="02000000000000000000"/>
              </a:rPr>
              <a:t> </a:t>
            </a:r>
            <a:r>
              <a:rPr lang="en-US" altLang="nl-BE" sz="1400" dirty="0" err="1">
                <a:solidFill>
                  <a:schemeClr val="accent1"/>
                </a:solidFill>
                <a:latin typeface="Roboto Black" panose="02000000000000000000"/>
              </a:rPr>
              <a:t>worden</a:t>
            </a:r>
            <a:r>
              <a:rPr lang="en-US" altLang="nl-BE" sz="1400" dirty="0">
                <a:solidFill>
                  <a:schemeClr val="accent1"/>
                </a:solidFill>
                <a:latin typeface="Roboto Black" panose="0200000000000000000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93" y="2008660"/>
            <a:ext cx="10148696" cy="3816440"/>
          </a:xfrm>
          <a:prstGeom prst="rect">
            <a:avLst/>
          </a:prstGeom>
        </p:spPr>
      </p:pic>
    </p:spTree>
    <p:extLst>
      <p:ext uri="{BB962C8B-B14F-4D97-AF65-F5344CB8AC3E}">
        <p14:creationId xmlns:p14="http://schemas.microsoft.com/office/powerpoint/2010/main" val="5043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p:cNvSpPr txBox="1">
            <a:spLocks/>
          </p:cNvSpPr>
          <p:nvPr/>
        </p:nvSpPr>
        <p:spPr bwMode="auto">
          <a:xfrm>
            <a:off x="979954" y="287144"/>
            <a:ext cx="98583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b="1" dirty="0">
                <a:latin typeface="Roboto Black" panose="02000000000000000000"/>
              </a:rPr>
              <a:t>Challenge 1 – Mobility</a:t>
            </a:r>
            <a:endParaRPr lang="en-US" altLang="nl-BE" b="1" dirty="0">
              <a:solidFill>
                <a:schemeClr val="accent1"/>
              </a:solidFill>
              <a:latin typeface="Roboto Black" panose="02000000000000000000"/>
            </a:endParaRPr>
          </a:p>
        </p:txBody>
      </p:sp>
      <p:sp>
        <p:nvSpPr>
          <p:cNvPr id="46" name="Text Placeholder 2"/>
          <p:cNvSpPr txBox="1">
            <a:spLocks/>
          </p:cNvSpPr>
          <p:nvPr/>
        </p:nvSpPr>
        <p:spPr bwMode="auto">
          <a:xfrm>
            <a:off x="979954" y="739373"/>
            <a:ext cx="6543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nl-BE" sz="1400" dirty="0">
                <a:solidFill>
                  <a:schemeClr val="accent1"/>
                </a:solidFill>
                <a:latin typeface="Roboto Black" panose="02000000000000000000"/>
              </a:rPr>
              <a:t>Working on an efficient and sustainable modal </a:t>
            </a:r>
            <a:r>
              <a:rPr lang="en-US" altLang="nl-BE" sz="1400" dirty="0" err="1">
                <a:solidFill>
                  <a:schemeClr val="accent1"/>
                </a:solidFill>
                <a:latin typeface="Roboto Black" panose="02000000000000000000"/>
              </a:rPr>
              <a:t>shif</a:t>
            </a:r>
            <a:endParaRPr lang="en-US" altLang="nl-BE" sz="1400" dirty="0">
              <a:solidFill>
                <a:schemeClr val="accent1"/>
              </a:solidFill>
              <a:latin typeface="Roboto Black" panose="02000000000000000000"/>
            </a:endParaRPr>
          </a:p>
        </p:txBody>
      </p:sp>
      <p:pic>
        <p:nvPicPr>
          <p:cNvPr id="6" name="Picture 5"/>
          <p:cNvPicPr>
            <a:picLocks noChangeAspect="1"/>
          </p:cNvPicPr>
          <p:nvPr/>
        </p:nvPicPr>
        <p:blipFill rotWithShape="1">
          <a:blip r:embed="rId3"/>
          <a:srcRect r="66444" b="585"/>
          <a:stretch/>
        </p:blipFill>
        <p:spPr>
          <a:xfrm>
            <a:off x="4118116" y="1943902"/>
            <a:ext cx="3405513" cy="3815922"/>
          </a:xfrm>
          <a:prstGeom prst="rect">
            <a:avLst/>
          </a:prstGeom>
        </p:spPr>
      </p:pic>
    </p:spTree>
    <p:extLst>
      <p:ext uri="{BB962C8B-B14F-4D97-AF65-F5344CB8AC3E}">
        <p14:creationId xmlns:p14="http://schemas.microsoft.com/office/powerpoint/2010/main" val="132182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3B753CC-D3C3-400B-85AE-56265DE5D01C}"/>
              </a:ext>
            </a:extLst>
          </p:cNvPr>
          <p:cNvSpPr>
            <a:spLocks noGrp="1"/>
          </p:cNvSpPr>
          <p:nvPr>
            <p:ph type="title"/>
          </p:nvPr>
        </p:nvSpPr>
        <p:spPr/>
        <p:txBody>
          <a:bodyPr/>
          <a:lstStyle/>
          <a:p>
            <a:r>
              <a:rPr lang="nl-BE" dirty="0"/>
              <a:t>The challenge</a:t>
            </a:r>
          </a:p>
        </p:txBody>
      </p:sp>
      <p:sp>
        <p:nvSpPr>
          <p:cNvPr id="4" name="Tijdelijke aanduiding voor dianummer 3">
            <a:extLst>
              <a:ext uri="{FF2B5EF4-FFF2-40B4-BE49-F238E27FC236}">
                <a16:creationId xmlns:a16="http://schemas.microsoft.com/office/drawing/2014/main" id="{D87B6AA2-E636-4939-9311-A38C2CE187D8}"/>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8</a:t>
            </a:fld>
            <a:endParaRPr lang="en-US" dirty="0">
              <a:solidFill>
                <a:srgbClr val="000000">
                  <a:tint val="75000"/>
                </a:srgbClr>
              </a:solidFill>
              <a:latin typeface="Arial" pitchFamily="34" charset="0"/>
              <a:ea typeface="ＭＳ Ｐゴシック" pitchFamily="34" charset="-128"/>
            </a:endParaRPr>
          </a:p>
        </p:txBody>
      </p:sp>
      <p:pic>
        <p:nvPicPr>
          <p:cNvPr id="6" name="Afbeelding 5">
            <a:extLst>
              <a:ext uri="{FF2B5EF4-FFF2-40B4-BE49-F238E27FC236}">
                <a16:creationId xmlns:a16="http://schemas.microsoft.com/office/drawing/2014/main" id="{3C60C4E7-940B-4F94-A88F-0FF1839417CC}"/>
              </a:ext>
            </a:extLst>
          </p:cNvPr>
          <p:cNvPicPr>
            <a:picLocks noChangeAspect="1"/>
          </p:cNvPicPr>
          <p:nvPr/>
        </p:nvPicPr>
        <p:blipFill rotWithShape="1">
          <a:blip r:embed="rId2"/>
          <a:srcRect b="3623"/>
          <a:stretch/>
        </p:blipFill>
        <p:spPr>
          <a:xfrm>
            <a:off x="2286000" y="1464188"/>
            <a:ext cx="7620000" cy="4856163"/>
          </a:xfrm>
          <a:prstGeom prst="rect">
            <a:avLst/>
          </a:prstGeom>
        </p:spPr>
      </p:pic>
    </p:spTree>
    <p:extLst>
      <p:ext uri="{BB962C8B-B14F-4D97-AF65-F5344CB8AC3E}">
        <p14:creationId xmlns:p14="http://schemas.microsoft.com/office/powerpoint/2010/main" val="1942955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B5D52ED-4CB8-475B-AFAA-9B5D41A0F6DC}"/>
              </a:ext>
            </a:extLst>
          </p:cNvPr>
          <p:cNvSpPr>
            <a:spLocks noGrp="1"/>
          </p:cNvSpPr>
          <p:nvPr>
            <p:ph type="title"/>
          </p:nvPr>
        </p:nvSpPr>
        <p:spPr/>
        <p:txBody>
          <a:bodyPr/>
          <a:lstStyle/>
          <a:p>
            <a:r>
              <a:rPr lang="nl-BE" dirty="0"/>
              <a:t>The challenge– Modal split port</a:t>
            </a:r>
          </a:p>
        </p:txBody>
      </p:sp>
      <p:sp>
        <p:nvSpPr>
          <p:cNvPr id="4" name="Tijdelijke aanduiding voor dianummer 3">
            <a:extLst>
              <a:ext uri="{FF2B5EF4-FFF2-40B4-BE49-F238E27FC236}">
                <a16:creationId xmlns:a16="http://schemas.microsoft.com/office/drawing/2014/main" id="{F5EA630C-A42E-4F6D-8709-CAEB82DFC600}"/>
              </a:ext>
            </a:extLst>
          </p:cNvPr>
          <p:cNvSpPr>
            <a:spLocks noGrp="1"/>
          </p:cNvSpPr>
          <p:nvPr>
            <p:ph type="sldNum" sz="quarter" idx="11"/>
          </p:nvPr>
        </p:nvSpPr>
        <p:spPr/>
        <p:txBody>
          <a:bodyPr/>
          <a:lstStyle/>
          <a:p>
            <a:pPr defTabSz="457200" eaLnBrk="1" hangingPunct="1"/>
            <a:fld id="{7DEAC398-66F6-405A-ADA6-8C9081EDB3A2}" type="slidenum">
              <a:rPr lang="en-US">
                <a:solidFill>
                  <a:srgbClr val="000000">
                    <a:tint val="75000"/>
                  </a:srgbClr>
                </a:solidFill>
                <a:latin typeface="Arial" pitchFamily="34" charset="0"/>
                <a:ea typeface="ＭＳ Ｐゴシック" pitchFamily="34" charset="-128"/>
              </a:rPr>
              <a:pPr defTabSz="457200" eaLnBrk="1" hangingPunct="1"/>
              <a:t>9</a:t>
            </a:fld>
            <a:endParaRPr lang="en-US" dirty="0">
              <a:solidFill>
                <a:srgbClr val="000000">
                  <a:tint val="75000"/>
                </a:srgbClr>
              </a:solidFill>
              <a:latin typeface="Arial" pitchFamily="34" charset="0"/>
              <a:ea typeface="ＭＳ Ｐゴシック" pitchFamily="34" charset="-128"/>
            </a:endParaRPr>
          </a:p>
        </p:txBody>
      </p:sp>
      <p:graphicFrame>
        <p:nvGraphicFramePr>
          <p:cNvPr id="6" name="Grafiek 5">
            <a:extLst>
              <a:ext uri="{FF2B5EF4-FFF2-40B4-BE49-F238E27FC236}">
                <a16:creationId xmlns:a16="http://schemas.microsoft.com/office/drawing/2014/main" id="{00000000-0008-0000-0100-000003000000}"/>
              </a:ext>
            </a:extLst>
          </p:cNvPr>
          <p:cNvGraphicFramePr>
            <a:graphicFrameLocks/>
          </p:cNvGraphicFramePr>
          <p:nvPr>
            <p:extLst/>
          </p:nvPr>
        </p:nvGraphicFramePr>
        <p:xfrm>
          <a:off x="1971675" y="1401070"/>
          <a:ext cx="8270875" cy="50373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8473844"/>
      </p:ext>
    </p:extLst>
  </p:cSld>
  <p:clrMapOvr>
    <a:masterClrMapping/>
  </p:clrMapOvr>
</p:sld>
</file>

<file path=ppt/theme/theme1.xml><?xml version="1.0" encoding="utf-8"?>
<a:theme xmlns:a="http://schemas.openxmlformats.org/drawingml/2006/main" name="Office Theme">
  <a:themeElements>
    <a:clrScheme name="Custom 7">
      <a:dk1>
        <a:srgbClr val="1F3A6E"/>
      </a:dk1>
      <a:lt1>
        <a:srgbClr val="FFFFFF"/>
      </a:lt1>
      <a:dk2>
        <a:srgbClr val="1F3A6E"/>
      </a:dk2>
      <a:lt2>
        <a:srgbClr val="E7E6E6"/>
      </a:lt2>
      <a:accent1>
        <a:srgbClr val="80E8AA"/>
      </a:accent1>
      <a:accent2>
        <a:srgbClr val="8BC34A"/>
      </a:accent2>
      <a:accent3>
        <a:srgbClr val="7CB342"/>
      </a:accent3>
      <a:accent4>
        <a:srgbClr val="689F38"/>
      </a:accent4>
      <a:accent5>
        <a:srgbClr val="558B2F"/>
      </a:accent5>
      <a:accent6>
        <a:srgbClr val="33691E"/>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4276</TotalTime>
  <Words>2200</Words>
  <Application>Microsoft Macintosh PowerPoint</Application>
  <PresentationFormat>Breedbeeld</PresentationFormat>
  <Paragraphs>375</Paragraphs>
  <Slides>49</Slides>
  <Notes>14</Notes>
  <HiddenSlides>0</HiddenSlides>
  <MMClips>1</MMClips>
  <ScaleCrop>false</ScaleCrop>
  <HeadingPairs>
    <vt:vector size="6" baseType="variant">
      <vt:variant>
        <vt:lpstr>Gebruikte lettertypen</vt:lpstr>
      </vt:variant>
      <vt:variant>
        <vt:i4>16</vt:i4>
      </vt:variant>
      <vt:variant>
        <vt:lpstr>Thema</vt:lpstr>
      </vt:variant>
      <vt:variant>
        <vt:i4>1</vt:i4>
      </vt:variant>
      <vt:variant>
        <vt:lpstr>Diatitels</vt:lpstr>
      </vt:variant>
      <vt:variant>
        <vt:i4>49</vt:i4>
      </vt:variant>
    </vt:vector>
  </HeadingPairs>
  <TitlesOfParts>
    <vt:vector size="66" baseType="lpstr">
      <vt:lpstr>ＭＳ Ｐゴシック</vt:lpstr>
      <vt:lpstr>Arial</vt:lpstr>
      <vt:lpstr>Calibri</vt:lpstr>
      <vt:lpstr>Calibri Light</vt:lpstr>
      <vt:lpstr>Corbel</vt:lpstr>
      <vt:lpstr>Gill Sans</vt:lpstr>
      <vt:lpstr>linea-basic-10</vt:lpstr>
      <vt:lpstr>Montserrat</vt:lpstr>
      <vt:lpstr>Roboto Black</vt:lpstr>
      <vt:lpstr>Roboto Light</vt:lpstr>
      <vt:lpstr>Roboto Thin</vt:lpstr>
      <vt:lpstr>Segoe UI</vt:lpstr>
      <vt:lpstr>Source Sans Pro</vt:lpstr>
      <vt:lpstr>Source Sans Pro Light</vt:lpstr>
      <vt:lpstr>Trebuchet MS</vt:lpstr>
      <vt:lpstr>Wingdings</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The challenge</vt:lpstr>
      <vt:lpstr>The challenge– Modal split port</vt:lpstr>
      <vt:lpstr>The challenge– Traffic on Antwerp Ring</vt:lpstr>
      <vt:lpstr>Infrastructure</vt:lpstr>
      <vt:lpstr>Alternatives – The bicycle bus</vt:lpstr>
      <vt:lpstr>Alternatives – The Waterbus </vt:lpstr>
      <vt:lpstr>Alternatives – Collective transport</vt:lpstr>
      <vt:lpstr>Alternatives – Electric bikes</vt:lpstr>
      <vt:lpstr>Mental shift</vt:lpstr>
      <vt:lpstr>PowerPoint-presentatie</vt:lpstr>
      <vt:lpstr>PowerPoint-presentatie</vt:lpstr>
      <vt:lpstr>Introduction</vt:lpstr>
      <vt:lpstr>Context</vt:lpstr>
      <vt:lpstr>Shippers</vt:lpstr>
      <vt:lpstr>Shipping Lines/Carriers</vt:lpstr>
      <vt:lpstr>Terminals</vt:lpstr>
      <vt:lpstr>Port Authorities </vt:lpstr>
      <vt:lpstr>PowerPoint-presentatie</vt:lpstr>
      <vt:lpstr>PowerPoint-presentatie</vt:lpstr>
      <vt:lpstr>Challenge </vt:lpstr>
      <vt:lpstr>DATA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Context: “Road to a decarbonized world”</vt:lpstr>
      <vt:lpstr>The challenge</vt:lpstr>
      <vt:lpstr>Example 1: Electric applications in transport to incorporate variable renewable energy</vt:lpstr>
      <vt:lpstr>Example 2: From power to fuels and/or chemical feedstock</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Sandra</dc:creator>
  <cp:lastModifiedBy>Microsoft Office-gebruiker</cp:lastModifiedBy>
  <cp:revision>295</cp:revision>
  <dcterms:created xsi:type="dcterms:W3CDTF">2016-11-30T11:17:56Z</dcterms:created>
  <dcterms:modified xsi:type="dcterms:W3CDTF">2018-07-18T11:54:16Z</dcterms:modified>
</cp:coreProperties>
</file>